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23"/>
  </p:notesMasterIdLst>
  <p:sldIdLst>
    <p:sldId id="256" r:id="rId2"/>
    <p:sldId id="257" r:id="rId3"/>
    <p:sldId id="261" r:id="rId4"/>
    <p:sldId id="262" r:id="rId5"/>
    <p:sldId id="265" r:id="rId6"/>
    <p:sldId id="266" r:id="rId7"/>
    <p:sldId id="267" r:id="rId8"/>
    <p:sldId id="268" r:id="rId9"/>
    <p:sldId id="269" r:id="rId10"/>
    <p:sldId id="258" r:id="rId11"/>
    <p:sldId id="274" r:id="rId12"/>
    <p:sldId id="259" r:id="rId13"/>
    <p:sldId id="273" r:id="rId14"/>
    <p:sldId id="260" r:id="rId15"/>
    <p:sldId id="263" r:id="rId16"/>
    <p:sldId id="275" r:id="rId17"/>
    <p:sldId id="277" r:id="rId18"/>
    <p:sldId id="278" r:id="rId19"/>
    <p:sldId id="264" r:id="rId20"/>
    <p:sldId id="271" r:id="rId21"/>
    <p:sldId id="272"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77" autoAdjust="0"/>
    <p:restoredTop sz="94622" autoAdjust="0"/>
  </p:normalViewPr>
  <p:slideViewPr>
    <p:cSldViewPr>
      <p:cViewPr varScale="1">
        <p:scale>
          <a:sx n="74" d="100"/>
          <a:sy n="74" d="100"/>
        </p:scale>
        <p:origin x="-1038"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4E8B04F-4119-42EB-A795-7C399B489D38}" type="datetimeFigureOut">
              <a:rPr lang="en-US" smtClean="0"/>
              <a:t>3/3/2014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4356BC3-1F4B-4D60-BE38-E6B6A2B7259E}" type="slidenum">
              <a:rPr lang="en-US" smtClean="0"/>
              <a:t>‹#›</a:t>
            </a:fld>
            <a:endParaRPr lang="en-US"/>
          </a:p>
        </p:txBody>
      </p:sp>
    </p:spTree>
    <p:extLst>
      <p:ext uri="{BB962C8B-B14F-4D97-AF65-F5344CB8AC3E}">
        <p14:creationId xmlns:p14="http://schemas.microsoft.com/office/powerpoint/2010/main" val="24872769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4356BC3-1F4B-4D60-BE38-E6B6A2B7259E}" type="slidenum">
              <a:rPr lang="en-US" smtClean="0"/>
              <a:t>10</a:t>
            </a:fld>
            <a:endParaRPr lang="en-US"/>
          </a:p>
        </p:txBody>
      </p:sp>
    </p:spTree>
    <p:extLst>
      <p:ext uri="{BB962C8B-B14F-4D97-AF65-F5344CB8AC3E}">
        <p14:creationId xmlns:p14="http://schemas.microsoft.com/office/powerpoint/2010/main" val="18147250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Health condition=</a:t>
            </a:r>
            <a:r>
              <a:rPr lang="en-US" baseline="0" dirty="0" smtClean="0"/>
              <a:t> Chronic diseases</a:t>
            </a:r>
          </a:p>
          <a:p>
            <a:r>
              <a:rPr lang="en-US" baseline="0" dirty="0" smtClean="0"/>
              <a:t>Degrees of functional loss=impaired ADLS, </a:t>
            </a:r>
            <a:r>
              <a:rPr lang="en-US" baseline="0" dirty="0" err="1" smtClean="0"/>
              <a:t>advanged</a:t>
            </a:r>
            <a:r>
              <a:rPr lang="en-US" baseline="0" dirty="0" smtClean="0"/>
              <a:t> age</a:t>
            </a:r>
          </a:p>
          <a:p>
            <a:r>
              <a:rPr lang="en-US" baseline="0" dirty="0" smtClean="0"/>
              <a:t>MULIFACTORAIAL FALL-PREVENTION PROGRAM MAY INCLUDE  exercise programs designed to build strength, balance</a:t>
            </a:r>
          </a:p>
        </p:txBody>
      </p:sp>
      <p:sp>
        <p:nvSpPr>
          <p:cNvPr id="4" name="Slide Number Placeholder 3"/>
          <p:cNvSpPr>
            <a:spLocks noGrp="1"/>
          </p:cNvSpPr>
          <p:nvPr>
            <p:ph type="sldNum" sz="quarter" idx="10"/>
          </p:nvPr>
        </p:nvSpPr>
        <p:spPr/>
        <p:txBody>
          <a:bodyPr/>
          <a:lstStyle/>
          <a:p>
            <a:fld id="{04356BC3-1F4B-4D60-BE38-E6B6A2B7259E}" type="slidenum">
              <a:rPr lang="en-US" smtClean="0"/>
              <a:t>14</a:t>
            </a:fld>
            <a:endParaRPr lang="en-US"/>
          </a:p>
        </p:txBody>
      </p:sp>
    </p:spTree>
    <p:extLst>
      <p:ext uri="{BB962C8B-B14F-4D97-AF65-F5344CB8AC3E}">
        <p14:creationId xmlns:p14="http://schemas.microsoft.com/office/powerpoint/2010/main" val="5170628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t>~Lawton and </a:t>
            </a:r>
            <a:r>
              <a:rPr lang="en-US" dirty="0" err="1" smtClean="0"/>
              <a:t>Nahemow’s</a:t>
            </a:r>
            <a:r>
              <a:rPr lang="en-US" dirty="0" smtClean="0"/>
              <a:t> Theory of Environmental Press states that “well-designed environments and effective home modifications should function to reestablish equilibrium between the person’s capabilities, which may have declined, and the demands of the environment” (p. 635).</a:t>
            </a:r>
          </a:p>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t>UD features reduce the number of falls= zero-step entrance, high-contrast</a:t>
            </a:r>
            <a:r>
              <a:rPr lang="en-US" baseline="0" dirty="0" smtClean="0"/>
              <a:t> trim, </a:t>
            </a:r>
            <a:r>
              <a:rPr lang="en-US" baseline="0" dirty="0" err="1" smtClean="0"/>
              <a:t>curbless</a:t>
            </a:r>
            <a:r>
              <a:rPr lang="en-US" baseline="0" dirty="0" smtClean="0"/>
              <a:t> showers, wide hallways,</a:t>
            </a:r>
            <a:endParaRPr lang="en-US" dirty="0" smtClean="0"/>
          </a:p>
          <a:p>
            <a:r>
              <a:rPr lang="en-US" dirty="0" smtClean="0"/>
              <a:t>~”The concept of </a:t>
            </a:r>
            <a:r>
              <a:rPr lang="en-US" dirty="0" err="1" smtClean="0"/>
              <a:t>universital</a:t>
            </a:r>
            <a:r>
              <a:rPr lang="en-US" dirty="0" smtClean="0"/>
              <a:t> design (UD) has been used to create products, </a:t>
            </a:r>
            <a:r>
              <a:rPr lang="en-US" dirty="0" err="1" smtClean="0"/>
              <a:t>buldings</a:t>
            </a:r>
            <a:r>
              <a:rPr lang="en-US" dirty="0" smtClean="0"/>
              <a:t>, and exterior spaces that reduce environmental demands for people of all ages, sizes,</a:t>
            </a:r>
            <a:r>
              <a:rPr lang="en-US" baseline="0" dirty="0" smtClean="0"/>
              <a:t> and abilities to the greatest extent possible” (p.635)</a:t>
            </a:r>
          </a:p>
          <a:p>
            <a:r>
              <a:rPr lang="en-US" baseline="0" dirty="0" smtClean="0"/>
              <a:t>Examples of low cost modification:  removing through rugs</a:t>
            </a:r>
          </a:p>
          <a:p>
            <a:r>
              <a:rPr lang="en-US" baseline="0" dirty="0" smtClean="0"/>
              <a:t>Examples of expensive </a:t>
            </a:r>
            <a:r>
              <a:rPr lang="en-US" baseline="0" dirty="0" err="1" smtClean="0"/>
              <a:t>modificaiton</a:t>
            </a:r>
            <a:r>
              <a:rPr lang="en-US" baseline="0" dirty="0" smtClean="0"/>
              <a:t>:  removing tub and installing a zero-curb walk-in shower </a:t>
            </a:r>
            <a:endParaRPr lang="en-US" dirty="0"/>
          </a:p>
        </p:txBody>
      </p:sp>
      <p:sp>
        <p:nvSpPr>
          <p:cNvPr id="4" name="Slide Number Placeholder 3"/>
          <p:cNvSpPr>
            <a:spLocks noGrp="1"/>
          </p:cNvSpPr>
          <p:nvPr>
            <p:ph type="sldNum" sz="quarter" idx="10"/>
          </p:nvPr>
        </p:nvSpPr>
        <p:spPr/>
        <p:txBody>
          <a:bodyPr/>
          <a:lstStyle/>
          <a:p>
            <a:fld id="{04356BC3-1F4B-4D60-BE38-E6B6A2B7259E}" type="slidenum">
              <a:rPr lang="en-US" smtClean="0"/>
              <a:t>15</a:t>
            </a:fld>
            <a:endParaRPr lang="en-US"/>
          </a:p>
        </p:txBody>
      </p:sp>
    </p:spTree>
    <p:extLst>
      <p:ext uri="{BB962C8B-B14F-4D97-AF65-F5344CB8AC3E}">
        <p14:creationId xmlns:p14="http://schemas.microsoft.com/office/powerpoint/2010/main" val="13739875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E687A61-2EB5-4646-83E4-D87970318181}" type="datetimeFigureOut">
              <a:rPr lang="en-US" smtClean="0"/>
              <a:t>3/3/2014</a:t>
            </a:fld>
            <a:endParaRPr lang="en-US" dirty="0"/>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dirty="0"/>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7568BE48-8CD7-4F63-A318-BEE441CB848D}" type="slidenum">
              <a:rPr lang="en-US" smtClean="0"/>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E687A61-2EB5-4646-83E4-D87970318181}" type="datetimeFigureOut">
              <a:rPr lang="en-US" smtClean="0"/>
              <a:t>3/3/2014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7568BE48-8CD7-4F63-A318-BEE441CB848D}" type="slidenum">
              <a:rPr lang="en-US" smtClean="0"/>
              <a:t>‹#›</a:t>
            </a:fld>
            <a:endParaRPr lang="en-US" dirty="0"/>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AE687A61-2EB5-4646-83E4-D87970318181}" type="datetimeFigureOut">
              <a:rPr lang="en-US" smtClean="0"/>
              <a:t>3/3/2014</a:t>
            </a:fld>
            <a:endParaRPr lang="en-US" dirty="0"/>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7568BE48-8CD7-4F63-A318-BEE441CB848D}" type="slidenum">
              <a:rPr lang="en-US" smtClean="0"/>
              <a:t>‹#›</a:t>
            </a:fld>
            <a:endParaRPr lang="en-US" dirty="0"/>
          </a:p>
        </p:txBody>
      </p:sp>
      <p:sp>
        <p:nvSpPr>
          <p:cNvPr id="14" name="Footer Placeholder 13"/>
          <p:cNvSpPr>
            <a:spLocks noGrp="1"/>
          </p:cNvSpPr>
          <p:nvPr>
            <p:ph type="ftr" sz="quarter" idx="12"/>
          </p:nvPr>
        </p:nvSpPr>
        <p:spPr/>
        <p:txBody>
          <a:bodyPr/>
          <a:lstStyle/>
          <a:p>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AE687A61-2EB5-4646-83E4-D87970318181}" type="datetimeFigureOut">
              <a:rPr lang="en-US" smtClean="0"/>
              <a:t>3/3/2014</a:t>
            </a:fld>
            <a:endParaRPr lang="en-US" dirty="0"/>
          </a:p>
        </p:txBody>
      </p:sp>
      <p:sp>
        <p:nvSpPr>
          <p:cNvPr id="10" name="Slide Number Placeholder 9"/>
          <p:cNvSpPr>
            <a:spLocks noGrp="1"/>
          </p:cNvSpPr>
          <p:nvPr>
            <p:ph type="sldNum" sz="quarter" idx="16"/>
          </p:nvPr>
        </p:nvSpPr>
        <p:spPr/>
        <p:txBody>
          <a:bodyPr rtlCol="0"/>
          <a:lstStyle/>
          <a:p>
            <a:fld id="{7568BE48-8CD7-4F63-A318-BEE441CB848D}" type="slidenum">
              <a:rPr lang="en-US" smtClean="0"/>
              <a:t>‹#›</a:t>
            </a:fld>
            <a:endParaRPr lang="en-US" dirty="0"/>
          </a:p>
        </p:txBody>
      </p:sp>
      <p:sp>
        <p:nvSpPr>
          <p:cNvPr id="12" name="Footer Placeholder 11"/>
          <p:cNvSpPr>
            <a:spLocks noGrp="1"/>
          </p:cNvSpPr>
          <p:nvPr>
            <p:ph type="ftr" sz="quarter" idx="17"/>
          </p:nvPr>
        </p:nvSpPr>
        <p:spPr/>
        <p:txBody>
          <a:bodyPr rtlCol="0"/>
          <a:lstStyle/>
          <a:p>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AE687A61-2EB5-4646-83E4-D87970318181}" type="datetimeFigureOut">
              <a:rPr lang="en-US" smtClean="0"/>
              <a:t>3/3/2014</a:t>
            </a:fld>
            <a:endParaRPr lang="en-US" dirty="0"/>
          </a:p>
        </p:txBody>
      </p:sp>
      <p:sp>
        <p:nvSpPr>
          <p:cNvPr id="12" name="Slide Number Placeholder 11"/>
          <p:cNvSpPr>
            <a:spLocks noGrp="1"/>
          </p:cNvSpPr>
          <p:nvPr>
            <p:ph type="sldNum" sz="quarter" idx="16"/>
          </p:nvPr>
        </p:nvSpPr>
        <p:spPr/>
        <p:txBody>
          <a:bodyPr rtlCol="0"/>
          <a:lstStyle/>
          <a:p>
            <a:fld id="{7568BE48-8CD7-4F63-A318-BEE441CB848D}" type="slidenum">
              <a:rPr lang="en-US" smtClean="0"/>
              <a:t>‹#›</a:t>
            </a:fld>
            <a:endParaRPr lang="en-US" dirty="0"/>
          </a:p>
        </p:txBody>
      </p:sp>
      <p:sp>
        <p:nvSpPr>
          <p:cNvPr id="14" name="Footer Placeholder 13"/>
          <p:cNvSpPr>
            <a:spLocks noGrp="1"/>
          </p:cNvSpPr>
          <p:nvPr>
            <p:ph type="ftr" sz="quarter" idx="17"/>
          </p:nvPr>
        </p:nvSpPr>
        <p:spPr/>
        <p:txBody>
          <a:bodyPr rtlCol="0"/>
          <a:lstStyle/>
          <a:p>
            <a:endParaRPr lang="en-US" dirty="0"/>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E687A61-2EB5-4646-83E4-D87970318181}" type="datetimeFigureOut">
              <a:rPr lang="en-US" smtClean="0"/>
              <a:t>3/3/2014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7568BE48-8CD7-4F63-A318-BEE441CB848D}"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687A61-2EB5-4646-83E4-D87970318181}" type="datetimeFigureOut">
              <a:rPr lang="en-US" smtClean="0"/>
              <a:t>3/3/2014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7568BE48-8CD7-4F63-A318-BEE441CB848D}"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AE687A61-2EB5-4646-83E4-D87970318181}" type="datetimeFigureOut">
              <a:rPr lang="en-US" smtClean="0"/>
              <a:t>3/3/2014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7568BE48-8CD7-4F63-A318-BEE441CB848D}" type="slidenum">
              <a:rPr lang="en-US" smtClean="0"/>
              <a:t>‹#›</a:t>
            </a:fld>
            <a:endParaRPr lang="en-US" dirty="0"/>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Date Placeholder 11"/>
          <p:cNvSpPr>
            <a:spLocks noGrp="1"/>
          </p:cNvSpPr>
          <p:nvPr>
            <p:ph type="dt" sz="half" idx="10"/>
          </p:nvPr>
        </p:nvSpPr>
        <p:spPr>
          <a:xfrm>
            <a:off x="6248400" y="6248400"/>
            <a:ext cx="2667000" cy="365125"/>
          </a:xfrm>
        </p:spPr>
        <p:txBody>
          <a:bodyPr rtlCol="0"/>
          <a:lstStyle/>
          <a:p>
            <a:fld id="{AE687A61-2EB5-4646-83E4-D87970318181}" type="datetimeFigureOut">
              <a:rPr lang="en-US" smtClean="0"/>
              <a:t>3/3/2014</a:t>
            </a:fld>
            <a:endParaRPr lang="en-US" dirty="0"/>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7568BE48-8CD7-4F63-A318-BEE441CB848D}" type="slidenum">
              <a:rPr lang="en-US" smtClean="0"/>
              <a:t>‹#›</a:t>
            </a:fld>
            <a:endParaRPr lang="en-US" dirty="0"/>
          </a:p>
        </p:txBody>
      </p:sp>
      <p:sp>
        <p:nvSpPr>
          <p:cNvPr id="14" name="Footer Placeholder 13"/>
          <p:cNvSpPr>
            <a:spLocks noGrp="1"/>
          </p:cNvSpPr>
          <p:nvPr>
            <p:ph type="ftr" sz="quarter" idx="12"/>
          </p:nvPr>
        </p:nvSpPr>
        <p:spPr>
          <a:xfrm>
            <a:off x="1600200" y="6248206"/>
            <a:ext cx="4572000" cy="365125"/>
          </a:xfrm>
        </p:spPr>
        <p:txBody>
          <a:bodyPr rtlCol="0"/>
          <a:lstStyle/>
          <a:p>
            <a:endParaRPr lang="en-US" dirty="0"/>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dirty="0"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E687A61-2EB5-4646-83E4-D87970318181}" type="datetimeFigureOut">
              <a:rPr lang="en-US" smtClean="0"/>
              <a:t>3/3/2014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68BE48-8CD7-4F63-A318-BEE441CB848D}"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AE687A61-2EB5-4646-83E4-D87970318181}" type="datetimeFigureOut">
              <a:rPr lang="en-US" smtClean="0"/>
              <a:t>3/3/2014</a:t>
            </a:fld>
            <a:endParaRPr lang="en-US" dirty="0"/>
          </a:p>
        </p:txBody>
      </p:sp>
      <p:sp>
        <p:nvSpPr>
          <p:cNvPr id="5" name="Footer Placeholder 4"/>
          <p:cNvSpPr>
            <a:spLocks noGrp="1"/>
          </p:cNvSpPr>
          <p:nvPr>
            <p:ph type="ftr" sz="quarter" idx="11"/>
          </p:nvPr>
        </p:nvSpPr>
        <p:spPr>
          <a:xfrm>
            <a:off x="457201" y="6248207"/>
            <a:ext cx="5573483" cy="365125"/>
          </a:xfrm>
        </p:spPr>
        <p:txBody>
          <a:bodyPr/>
          <a:lstStyle/>
          <a:p>
            <a:endParaRPr lang="en-US" dirty="0"/>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Slide Number Placeholder 5"/>
          <p:cNvSpPr>
            <a:spLocks noGrp="1"/>
          </p:cNvSpPr>
          <p:nvPr>
            <p:ph type="sldNum" sz="quarter" idx="12"/>
          </p:nvPr>
        </p:nvSpPr>
        <p:spPr>
          <a:xfrm rot="5400000">
            <a:off x="5989638" y="144462"/>
            <a:ext cx="533400" cy="244476"/>
          </a:xfrm>
        </p:spPr>
        <p:txBody>
          <a:bodyPr/>
          <a:lstStyle/>
          <a:p>
            <a:fld id="{7568BE48-8CD7-4F63-A318-BEE441CB848D}" type="slidenum">
              <a:rPr lang="en-US" smtClean="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AE687A61-2EB5-4646-83E4-D87970318181}" type="datetimeFigureOut">
              <a:rPr lang="en-US" smtClean="0"/>
              <a:t>3/3/2014</a:t>
            </a:fld>
            <a:endParaRPr lang="en-US" dirty="0"/>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7568BE48-8CD7-4F63-A318-BEE441CB848D}"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abledatea.com/"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772400" cy="1470025"/>
          </a:xfrm>
        </p:spPr>
        <p:txBody>
          <a:bodyPr>
            <a:normAutofit/>
          </a:bodyPr>
          <a:lstStyle/>
          <a:p>
            <a:r>
              <a:rPr lang="en-US" sz="3100" dirty="0" smtClean="0"/>
              <a:t>Environmental Modifications and </a:t>
            </a:r>
            <a:br>
              <a:rPr lang="en-US" sz="3100" dirty="0" smtClean="0"/>
            </a:br>
            <a:r>
              <a:rPr lang="en-US" sz="3100" dirty="0" smtClean="0"/>
              <a:t>Fall Prevention in Older adults</a:t>
            </a:r>
            <a:endParaRPr lang="en-US" sz="3100" dirty="0"/>
          </a:p>
        </p:txBody>
      </p:sp>
      <p:sp>
        <p:nvSpPr>
          <p:cNvPr id="3" name="Subtitle 2"/>
          <p:cNvSpPr>
            <a:spLocks noGrp="1"/>
          </p:cNvSpPr>
          <p:nvPr>
            <p:ph type="subTitle" idx="1"/>
          </p:nvPr>
        </p:nvSpPr>
        <p:spPr/>
        <p:txBody>
          <a:bodyPr>
            <a:normAutofit fontScale="85000" lnSpcReduction="20000"/>
          </a:bodyPr>
          <a:lstStyle/>
          <a:p>
            <a:r>
              <a:rPr lang="en-US" dirty="0" smtClean="0"/>
              <a:t>Presented by: </a:t>
            </a:r>
            <a:r>
              <a:rPr lang="en-US" dirty="0"/>
              <a:t>Sara Samuelson, OTS </a:t>
            </a:r>
            <a:r>
              <a:rPr lang="en-US" dirty="0" smtClean="0"/>
              <a:t>and Valerie </a:t>
            </a:r>
            <a:r>
              <a:rPr lang="en-US" dirty="0" err="1" smtClean="0"/>
              <a:t>Maeker</a:t>
            </a:r>
            <a:r>
              <a:rPr lang="en-US" dirty="0" smtClean="0"/>
              <a:t>, OTR/L, MS, </a:t>
            </a:r>
            <a:r>
              <a:rPr lang="en-US" dirty="0" err="1" smtClean="0"/>
              <a:t>Neuro</a:t>
            </a:r>
            <a:r>
              <a:rPr lang="en-US" dirty="0" smtClean="0"/>
              <a:t>-IFRAH Certified, C/NDT</a:t>
            </a:r>
            <a:endParaRPr lang="en-US" dirty="0"/>
          </a:p>
        </p:txBody>
      </p:sp>
    </p:spTree>
    <p:extLst>
      <p:ext uri="{BB962C8B-B14F-4D97-AF65-F5344CB8AC3E}">
        <p14:creationId xmlns:p14="http://schemas.microsoft.com/office/powerpoint/2010/main" val="20439570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Article 1</a:t>
            </a:r>
            <a:endParaRPr lang="en-US" dirty="0"/>
          </a:p>
        </p:txBody>
      </p:sp>
      <p:sp>
        <p:nvSpPr>
          <p:cNvPr id="3" name="Content Placeholder 2"/>
          <p:cNvSpPr>
            <a:spLocks noGrp="1"/>
          </p:cNvSpPr>
          <p:nvPr>
            <p:ph sz="quarter" idx="1"/>
          </p:nvPr>
        </p:nvSpPr>
        <p:spPr>
          <a:xfrm>
            <a:off x="533400" y="1600200"/>
            <a:ext cx="8153400" cy="5257800"/>
          </a:xfrm>
        </p:spPr>
        <p:txBody>
          <a:bodyPr>
            <a:normAutofit fontScale="92500"/>
          </a:bodyPr>
          <a:lstStyle/>
          <a:p>
            <a:r>
              <a:rPr lang="en-US" sz="3200" dirty="0"/>
              <a:t>Title: Systematic Review of the Effect of Home Modification and Fall Prevention Programs</a:t>
            </a:r>
            <a:br>
              <a:rPr lang="en-US" sz="3200" dirty="0"/>
            </a:br>
            <a:r>
              <a:rPr lang="en-US" sz="3200" dirty="0"/>
              <a:t>on Falls and the Performance </a:t>
            </a:r>
            <a:r>
              <a:rPr lang="en-US" sz="3200" dirty="0" smtClean="0"/>
              <a:t>of Community-Dwelling </a:t>
            </a:r>
            <a:r>
              <a:rPr lang="en-US" sz="3200" dirty="0"/>
              <a:t>Older </a:t>
            </a:r>
            <a:r>
              <a:rPr lang="en-US" sz="3200" dirty="0" smtClean="0"/>
              <a:t>Adults</a:t>
            </a:r>
          </a:p>
          <a:p>
            <a:pPr marL="0" indent="0">
              <a:buNone/>
            </a:pPr>
            <a:endParaRPr lang="en-US" sz="3200" dirty="0" smtClean="0"/>
          </a:p>
          <a:p>
            <a:r>
              <a:rPr lang="en-US" sz="3200" dirty="0"/>
              <a:t>Authors: Carla A. Chase, Kathryn Mann, Sarah Wasek, Marian </a:t>
            </a:r>
            <a:r>
              <a:rPr lang="en-US" sz="3200" dirty="0" smtClean="0"/>
              <a:t>Arbesman</a:t>
            </a:r>
          </a:p>
          <a:p>
            <a:pPr marL="0" indent="0">
              <a:buNone/>
            </a:pPr>
            <a:endParaRPr lang="en-US" sz="3200" dirty="0" smtClean="0"/>
          </a:p>
          <a:p>
            <a:pPr algn="just"/>
            <a:r>
              <a:rPr lang="en-US" sz="3200" dirty="0" smtClean="0"/>
              <a:t>Journal: The American Journal of Occupational Therapy, Volume 66, Number 3</a:t>
            </a:r>
            <a:r>
              <a:rPr lang="en-US" sz="3200" i="1" dirty="0" smtClean="0"/>
              <a:t>, </a:t>
            </a:r>
            <a:r>
              <a:rPr lang="en-US" sz="3200" dirty="0"/>
              <a:t>May/June </a:t>
            </a:r>
            <a:r>
              <a:rPr lang="en-US" sz="3200" dirty="0" smtClean="0"/>
              <a:t>2012</a:t>
            </a:r>
            <a:r>
              <a:rPr lang="en-US" sz="3200" dirty="0"/>
              <a:t>.</a:t>
            </a:r>
          </a:p>
        </p:txBody>
      </p:sp>
    </p:spTree>
    <p:extLst>
      <p:ext uri="{BB962C8B-B14F-4D97-AF65-F5344CB8AC3E}">
        <p14:creationId xmlns:p14="http://schemas.microsoft.com/office/powerpoint/2010/main" val="28156941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Article 1 Purpose</a:t>
            </a:r>
            <a:endParaRPr lang="en-US" dirty="0"/>
          </a:p>
        </p:txBody>
      </p:sp>
      <p:sp>
        <p:nvSpPr>
          <p:cNvPr id="3" name="Content Placeholder 2"/>
          <p:cNvSpPr>
            <a:spLocks noGrp="1"/>
          </p:cNvSpPr>
          <p:nvPr>
            <p:ph sz="quarter" idx="1"/>
          </p:nvPr>
        </p:nvSpPr>
        <p:spPr>
          <a:xfrm>
            <a:off x="612648" y="1600200"/>
            <a:ext cx="8153400" cy="5257800"/>
          </a:xfrm>
        </p:spPr>
        <p:txBody>
          <a:bodyPr>
            <a:normAutofit fontScale="92500"/>
          </a:bodyPr>
          <a:lstStyle/>
          <a:p>
            <a:r>
              <a:rPr lang="en-US" sz="2600" dirty="0"/>
              <a:t>Falls are the leading cause of injury </a:t>
            </a:r>
            <a:r>
              <a:rPr lang="en-US" sz="2600" dirty="0" smtClean="0"/>
              <a:t>and deaths </a:t>
            </a:r>
            <a:r>
              <a:rPr lang="en-US" sz="2600" dirty="0"/>
              <a:t>in people over age 65 (Centers for Disease Control and </a:t>
            </a:r>
            <a:r>
              <a:rPr lang="en-US" sz="2600" dirty="0" smtClean="0"/>
              <a:t>Prevention[CDC</a:t>
            </a:r>
            <a:r>
              <a:rPr lang="en-US" sz="2600" dirty="0"/>
              <a:t>], 2011). </a:t>
            </a:r>
            <a:endParaRPr lang="en-US" sz="2600" dirty="0" smtClean="0"/>
          </a:p>
          <a:p>
            <a:pPr marL="0" indent="0">
              <a:buNone/>
            </a:pPr>
            <a:endParaRPr lang="en-US" sz="2600" dirty="0" smtClean="0"/>
          </a:p>
          <a:p>
            <a:r>
              <a:rPr lang="en-US" sz="2600" dirty="0" smtClean="0"/>
              <a:t>One </a:t>
            </a:r>
            <a:r>
              <a:rPr lang="en-US" sz="2600" dirty="0"/>
              <a:t>in 3 adults age 65 and older fall each year (</a:t>
            </a:r>
            <a:r>
              <a:rPr lang="en-US" sz="2600" dirty="0" smtClean="0"/>
              <a:t>Hausdorff, Rios</a:t>
            </a:r>
            <a:r>
              <a:rPr lang="en-US" sz="2600" dirty="0"/>
              <a:t>, &amp; Edelber, 2001; Hornbrook et al., </a:t>
            </a:r>
            <a:r>
              <a:rPr lang="en-US" sz="2600" dirty="0" smtClean="0"/>
              <a:t>1994)</a:t>
            </a:r>
          </a:p>
          <a:p>
            <a:pPr marL="0" indent="0">
              <a:buNone/>
            </a:pPr>
            <a:endParaRPr lang="en-US" sz="2600" dirty="0"/>
          </a:p>
          <a:p>
            <a:r>
              <a:rPr lang="en-US" sz="2600" dirty="0" smtClean="0"/>
              <a:t>The </a:t>
            </a:r>
            <a:r>
              <a:rPr lang="en-US" sz="2600" dirty="0"/>
              <a:t>objective of this systematic </a:t>
            </a:r>
            <a:r>
              <a:rPr lang="en-US" sz="2600" dirty="0" smtClean="0"/>
              <a:t>review was </a:t>
            </a:r>
            <a:r>
              <a:rPr lang="en-US" sz="2600" dirty="0"/>
              <a:t>to synthesize existing literature to answer the following focused question</a:t>
            </a:r>
            <a:r>
              <a:rPr lang="en-US" sz="2600" dirty="0" smtClean="0"/>
              <a:t>: “</a:t>
            </a:r>
            <a:r>
              <a:rPr lang="en-US" sz="2600" dirty="0"/>
              <a:t>What is the evidence for the effect of home modification and fall </a:t>
            </a:r>
            <a:r>
              <a:rPr lang="en-US" sz="2600" dirty="0" smtClean="0"/>
              <a:t>prevention programs </a:t>
            </a:r>
            <a:r>
              <a:rPr lang="en-US" sz="2600" dirty="0"/>
              <a:t>on the performance of community-dwelling older adults</a:t>
            </a:r>
            <a:r>
              <a:rPr lang="en-US" sz="2600" dirty="0" smtClean="0"/>
              <a:t>?” (p. 284)</a:t>
            </a:r>
            <a:endParaRPr lang="en-US" sz="2600" dirty="0"/>
          </a:p>
        </p:txBody>
      </p:sp>
    </p:spTree>
    <p:extLst>
      <p:ext uri="{BB962C8B-B14F-4D97-AF65-F5344CB8AC3E}">
        <p14:creationId xmlns:p14="http://schemas.microsoft.com/office/powerpoint/2010/main" val="25603645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Multifactorial Approaches</a:t>
            </a:r>
            <a:endParaRPr lang="en-US" dirty="0"/>
          </a:p>
        </p:txBody>
      </p:sp>
      <p:sp>
        <p:nvSpPr>
          <p:cNvPr id="3" name="Content Placeholder 2"/>
          <p:cNvSpPr>
            <a:spLocks noGrp="1"/>
          </p:cNvSpPr>
          <p:nvPr>
            <p:ph sz="quarter" idx="1"/>
          </p:nvPr>
        </p:nvSpPr>
        <p:spPr>
          <a:xfrm>
            <a:off x="612648" y="1600200"/>
            <a:ext cx="8153400" cy="5257800"/>
          </a:xfrm>
        </p:spPr>
        <p:txBody>
          <a:bodyPr>
            <a:normAutofit fontScale="70000" lnSpcReduction="20000"/>
          </a:bodyPr>
          <a:lstStyle/>
          <a:p>
            <a:r>
              <a:rPr lang="en-US" dirty="0"/>
              <a:t>The evidence that multifactorial approaches </a:t>
            </a:r>
            <a:r>
              <a:rPr lang="en-US" dirty="0" smtClean="0"/>
              <a:t>reduce falls </a:t>
            </a:r>
            <a:r>
              <a:rPr lang="en-US" dirty="0"/>
              <a:t>and difficulties with ADLs and IADLs in </a:t>
            </a:r>
            <a:r>
              <a:rPr lang="en-US" dirty="0" smtClean="0"/>
              <a:t>older adults is </a:t>
            </a:r>
            <a:r>
              <a:rPr lang="en-US" dirty="0"/>
              <a:t>strong. </a:t>
            </a:r>
            <a:endParaRPr lang="en-US" dirty="0" smtClean="0"/>
          </a:p>
          <a:p>
            <a:pPr marL="0" indent="0">
              <a:buNone/>
            </a:pPr>
            <a:endParaRPr lang="en-US" dirty="0" smtClean="0"/>
          </a:p>
          <a:p>
            <a:r>
              <a:rPr lang="en-US" dirty="0" smtClean="0"/>
              <a:t>The multifactorial approaches included:</a:t>
            </a:r>
          </a:p>
          <a:p>
            <a:pPr lvl="1"/>
            <a:r>
              <a:rPr lang="en-US" dirty="0" smtClean="0"/>
              <a:t>home modifications</a:t>
            </a:r>
          </a:p>
          <a:p>
            <a:pPr lvl="1"/>
            <a:r>
              <a:rPr lang="en-US" dirty="0" smtClean="0"/>
              <a:t>education on </a:t>
            </a:r>
            <a:r>
              <a:rPr lang="en-US" dirty="0"/>
              <a:t>health and </a:t>
            </a:r>
            <a:r>
              <a:rPr lang="en-US" dirty="0" smtClean="0"/>
              <a:t>safety</a:t>
            </a:r>
          </a:p>
          <a:p>
            <a:pPr lvl="1"/>
            <a:r>
              <a:rPr lang="en-US" dirty="0" smtClean="0"/>
              <a:t>medication management</a:t>
            </a:r>
          </a:p>
          <a:p>
            <a:pPr lvl="1"/>
            <a:r>
              <a:rPr lang="en-US" dirty="0" smtClean="0"/>
              <a:t>vision management</a:t>
            </a:r>
          </a:p>
          <a:p>
            <a:pPr lvl="1"/>
            <a:r>
              <a:rPr lang="en-US" dirty="0" smtClean="0"/>
              <a:t>gait </a:t>
            </a:r>
            <a:r>
              <a:rPr lang="en-US" dirty="0"/>
              <a:t>and balance </a:t>
            </a:r>
            <a:r>
              <a:rPr lang="en-US" dirty="0" smtClean="0"/>
              <a:t>training</a:t>
            </a:r>
          </a:p>
          <a:p>
            <a:pPr lvl="1"/>
            <a:r>
              <a:rPr lang="en-US" dirty="0" smtClean="0"/>
              <a:t>Exercise</a:t>
            </a:r>
          </a:p>
          <a:p>
            <a:pPr marL="365760" lvl="1" indent="0">
              <a:buNone/>
            </a:pPr>
            <a:endParaRPr lang="en-US" dirty="0"/>
          </a:p>
          <a:p>
            <a:r>
              <a:rPr lang="en-US" dirty="0" smtClean="0"/>
              <a:t>Some of the professionals working together included:</a:t>
            </a:r>
          </a:p>
          <a:p>
            <a:pPr lvl="1"/>
            <a:r>
              <a:rPr lang="en-US" dirty="0" smtClean="0"/>
              <a:t>occupational therapy</a:t>
            </a:r>
          </a:p>
          <a:p>
            <a:pPr lvl="1"/>
            <a:r>
              <a:rPr lang="en-US" dirty="0" smtClean="0"/>
              <a:t>physical therapy</a:t>
            </a:r>
          </a:p>
          <a:p>
            <a:pPr lvl="1"/>
            <a:r>
              <a:rPr lang="en-US" dirty="0" smtClean="0"/>
              <a:t>internal medicine</a:t>
            </a:r>
          </a:p>
          <a:p>
            <a:pPr lvl="1"/>
            <a:r>
              <a:rPr lang="en-US" dirty="0" smtClean="0"/>
              <a:t>nursing</a:t>
            </a:r>
          </a:p>
          <a:p>
            <a:pPr lvl="1"/>
            <a:r>
              <a:rPr lang="en-US" dirty="0" smtClean="0"/>
              <a:t>social work</a:t>
            </a:r>
            <a:endParaRPr lang="en-US" dirty="0"/>
          </a:p>
        </p:txBody>
      </p:sp>
    </p:spTree>
    <p:extLst>
      <p:ext uri="{BB962C8B-B14F-4D97-AF65-F5344CB8AC3E}">
        <p14:creationId xmlns:p14="http://schemas.microsoft.com/office/powerpoint/2010/main" val="21662235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Physical Activity</a:t>
            </a:r>
            <a:endParaRPr lang="en-US" dirty="0"/>
          </a:p>
        </p:txBody>
      </p:sp>
      <p:sp>
        <p:nvSpPr>
          <p:cNvPr id="3" name="Content Placeholder 2"/>
          <p:cNvSpPr>
            <a:spLocks noGrp="1"/>
          </p:cNvSpPr>
          <p:nvPr>
            <p:ph sz="quarter" idx="1"/>
          </p:nvPr>
        </p:nvSpPr>
        <p:spPr>
          <a:xfrm>
            <a:off x="612648" y="1600200"/>
            <a:ext cx="8153400" cy="5257800"/>
          </a:xfrm>
        </p:spPr>
        <p:txBody>
          <a:bodyPr>
            <a:normAutofit fontScale="92500"/>
          </a:bodyPr>
          <a:lstStyle/>
          <a:p>
            <a:r>
              <a:rPr lang="en-US" dirty="0"/>
              <a:t>Studies of physical activity interventions in the </a:t>
            </a:r>
            <a:r>
              <a:rPr lang="en-US" dirty="0" smtClean="0"/>
              <a:t>systematic review included: </a:t>
            </a:r>
          </a:p>
          <a:p>
            <a:pPr lvl="1"/>
            <a:r>
              <a:rPr lang="en-US" sz="2200" dirty="0" smtClean="0"/>
              <a:t>group </a:t>
            </a:r>
            <a:r>
              <a:rPr lang="en-US" sz="2200" dirty="0"/>
              <a:t>and individual sessions that </a:t>
            </a:r>
            <a:r>
              <a:rPr lang="en-US" sz="2200" dirty="0" smtClean="0"/>
              <a:t>incorporated balance retraining</a:t>
            </a:r>
          </a:p>
          <a:p>
            <a:pPr lvl="1"/>
            <a:r>
              <a:rPr lang="en-US" sz="2200" dirty="0" smtClean="0"/>
              <a:t>walking</a:t>
            </a:r>
          </a:p>
          <a:p>
            <a:pPr lvl="1"/>
            <a:r>
              <a:rPr lang="en-US" sz="2200" dirty="0" smtClean="0"/>
              <a:t>general </a:t>
            </a:r>
            <a:r>
              <a:rPr lang="en-US" sz="2200" dirty="0"/>
              <a:t>exercise </a:t>
            </a:r>
            <a:r>
              <a:rPr lang="en-US" sz="2200" dirty="0" smtClean="0"/>
              <a:t>in sitting </a:t>
            </a:r>
            <a:r>
              <a:rPr lang="en-US" sz="2200" dirty="0"/>
              <a:t>and </a:t>
            </a:r>
            <a:r>
              <a:rPr lang="en-US" sz="2200" dirty="0" smtClean="0"/>
              <a:t>standing</a:t>
            </a:r>
          </a:p>
          <a:p>
            <a:pPr lvl="1"/>
            <a:r>
              <a:rPr lang="en-US" sz="2200" dirty="0" smtClean="0"/>
              <a:t>lower-extremity strengthening</a:t>
            </a:r>
          </a:p>
          <a:p>
            <a:pPr lvl="1"/>
            <a:r>
              <a:rPr lang="en-US" sz="2200" dirty="0" smtClean="0"/>
              <a:t>use of a </a:t>
            </a:r>
            <a:r>
              <a:rPr lang="en-US" sz="2200" dirty="0"/>
              <a:t>workstation </a:t>
            </a:r>
            <a:r>
              <a:rPr lang="en-US" sz="2200" dirty="0" smtClean="0"/>
              <a:t>format</a:t>
            </a:r>
          </a:p>
          <a:p>
            <a:pPr lvl="1"/>
            <a:r>
              <a:rPr lang="en-US" sz="2200" dirty="0" smtClean="0"/>
              <a:t>tai chi </a:t>
            </a:r>
          </a:p>
          <a:p>
            <a:pPr marL="365760" lvl="1" indent="0">
              <a:buNone/>
            </a:pPr>
            <a:endParaRPr lang="en-US" sz="2200" dirty="0" smtClean="0"/>
          </a:p>
          <a:p>
            <a:r>
              <a:rPr lang="en-US" dirty="0" smtClean="0"/>
              <a:t>Mixed </a:t>
            </a:r>
            <a:r>
              <a:rPr lang="en-US" dirty="0"/>
              <a:t>but overall </a:t>
            </a:r>
            <a:r>
              <a:rPr lang="en-US" dirty="0" smtClean="0"/>
              <a:t>positive results </a:t>
            </a:r>
            <a:r>
              <a:rPr lang="en-US" dirty="0"/>
              <a:t>were found in studies that measured the impact </a:t>
            </a:r>
            <a:r>
              <a:rPr lang="en-US" dirty="0" smtClean="0"/>
              <a:t>of physical </a:t>
            </a:r>
            <a:r>
              <a:rPr lang="en-US" dirty="0"/>
              <a:t>activity programs on the performance of </a:t>
            </a:r>
            <a:r>
              <a:rPr lang="en-US" dirty="0" smtClean="0"/>
              <a:t>community-dwelling older </a:t>
            </a:r>
            <a:r>
              <a:rPr lang="en-US" dirty="0"/>
              <a:t>adults.</a:t>
            </a:r>
          </a:p>
        </p:txBody>
      </p:sp>
    </p:spTree>
    <p:extLst>
      <p:ext uri="{BB962C8B-B14F-4D97-AF65-F5344CB8AC3E}">
        <p14:creationId xmlns:p14="http://schemas.microsoft.com/office/powerpoint/2010/main" val="9094718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800" dirty="0" smtClean="0"/>
              <a:t>Home Assessment and Home Modification</a:t>
            </a:r>
            <a:endParaRPr lang="en-US" sz="3800" dirty="0"/>
          </a:p>
        </p:txBody>
      </p:sp>
      <p:sp>
        <p:nvSpPr>
          <p:cNvPr id="3" name="Content Placeholder 2"/>
          <p:cNvSpPr>
            <a:spLocks noGrp="1"/>
          </p:cNvSpPr>
          <p:nvPr>
            <p:ph sz="quarter" idx="1"/>
          </p:nvPr>
        </p:nvSpPr>
        <p:spPr/>
        <p:txBody>
          <a:bodyPr/>
          <a:lstStyle/>
          <a:p>
            <a:r>
              <a:rPr lang="en-US" dirty="0"/>
              <a:t>The home assessment and home modification </a:t>
            </a:r>
            <a:r>
              <a:rPr lang="en-US" dirty="0" smtClean="0"/>
              <a:t>interventions in </a:t>
            </a:r>
            <a:r>
              <a:rPr lang="en-US" dirty="0"/>
              <a:t>this section of the systematic review </a:t>
            </a:r>
            <a:r>
              <a:rPr lang="en-US" dirty="0" smtClean="0"/>
              <a:t>included: </a:t>
            </a:r>
          </a:p>
          <a:p>
            <a:pPr lvl="1"/>
            <a:r>
              <a:rPr lang="en-US" dirty="0" smtClean="0"/>
              <a:t>hazard identification</a:t>
            </a:r>
          </a:p>
          <a:p>
            <a:pPr lvl="1"/>
            <a:r>
              <a:rPr lang="en-US" dirty="0" smtClean="0"/>
              <a:t>structural </a:t>
            </a:r>
            <a:r>
              <a:rPr lang="en-US" dirty="0"/>
              <a:t>changes to the inside </a:t>
            </a:r>
            <a:r>
              <a:rPr lang="en-US" dirty="0" smtClean="0"/>
              <a:t>and outside </a:t>
            </a:r>
            <a:r>
              <a:rPr lang="en-US" dirty="0"/>
              <a:t>of the </a:t>
            </a:r>
            <a:r>
              <a:rPr lang="en-US" dirty="0" smtClean="0"/>
              <a:t>home</a:t>
            </a:r>
          </a:p>
          <a:p>
            <a:pPr lvl="1"/>
            <a:r>
              <a:rPr lang="en-US" dirty="0" smtClean="0"/>
              <a:t>provision </a:t>
            </a:r>
            <a:r>
              <a:rPr lang="en-US" dirty="0"/>
              <a:t>of assistive </a:t>
            </a:r>
            <a:r>
              <a:rPr lang="en-US" dirty="0" smtClean="0"/>
              <a:t>technology and </a:t>
            </a:r>
            <a:r>
              <a:rPr lang="en-US" dirty="0"/>
              <a:t>assistive </a:t>
            </a:r>
            <a:r>
              <a:rPr lang="en-US" dirty="0" smtClean="0"/>
              <a:t>devices</a:t>
            </a:r>
            <a:endParaRPr lang="en-US" dirty="0"/>
          </a:p>
        </p:txBody>
      </p:sp>
    </p:spTree>
    <p:extLst>
      <p:ext uri="{BB962C8B-B14F-4D97-AF65-F5344CB8AC3E}">
        <p14:creationId xmlns:p14="http://schemas.microsoft.com/office/powerpoint/2010/main" val="18714276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Overall Findings</a:t>
            </a:r>
            <a:endParaRPr lang="en-US" dirty="0"/>
          </a:p>
        </p:txBody>
      </p:sp>
      <p:sp>
        <p:nvSpPr>
          <p:cNvPr id="3" name="Content Placeholder 2"/>
          <p:cNvSpPr>
            <a:spLocks noGrp="1"/>
          </p:cNvSpPr>
          <p:nvPr>
            <p:ph sz="quarter" idx="1"/>
          </p:nvPr>
        </p:nvSpPr>
        <p:spPr>
          <a:xfrm>
            <a:off x="612648" y="1600200"/>
            <a:ext cx="8153400" cy="5257800"/>
          </a:xfrm>
        </p:spPr>
        <p:txBody>
          <a:bodyPr>
            <a:normAutofit fontScale="92500" lnSpcReduction="20000"/>
          </a:bodyPr>
          <a:lstStyle/>
          <a:p>
            <a:r>
              <a:rPr lang="en-US" dirty="0"/>
              <a:t>This review provided strong evidence </a:t>
            </a:r>
            <a:r>
              <a:rPr lang="en-US" dirty="0" smtClean="0"/>
              <a:t>that when </a:t>
            </a:r>
            <a:r>
              <a:rPr lang="en-US" dirty="0"/>
              <a:t>used in combination, these interventions play a </a:t>
            </a:r>
            <a:r>
              <a:rPr lang="en-US" dirty="0" smtClean="0"/>
              <a:t>role in </a:t>
            </a:r>
            <a:r>
              <a:rPr lang="en-US" dirty="0"/>
              <a:t>successfully reducing the number of falls, limiting </a:t>
            </a:r>
            <a:r>
              <a:rPr lang="en-US" dirty="0" smtClean="0"/>
              <a:t>fear of </a:t>
            </a:r>
            <a:r>
              <a:rPr lang="en-US" dirty="0"/>
              <a:t>falling, and preserving independence in </a:t>
            </a:r>
            <a:r>
              <a:rPr lang="en-US" dirty="0" smtClean="0"/>
              <a:t>community-dwelling older </a:t>
            </a:r>
            <a:r>
              <a:rPr lang="en-US" dirty="0"/>
              <a:t>adults</a:t>
            </a:r>
            <a:r>
              <a:rPr lang="en-US" dirty="0" smtClean="0"/>
              <a:t>.</a:t>
            </a:r>
          </a:p>
          <a:p>
            <a:pPr marL="0" indent="0">
              <a:buNone/>
            </a:pPr>
            <a:endParaRPr lang="en-US" dirty="0" smtClean="0"/>
          </a:p>
          <a:p>
            <a:r>
              <a:rPr lang="en-US" dirty="0" smtClean="0"/>
              <a:t>When </a:t>
            </a:r>
            <a:r>
              <a:rPr lang="en-US" dirty="0"/>
              <a:t>physical activity and </a:t>
            </a:r>
            <a:r>
              <a:rPr lang="en-US" dirty="0" smtClean="0"/>
              <a:t>home modifications </a:t>
            </a:r>
            <a:r>
              <a:rPr lang="en-US" dirty="0"/>
              <a:t>are provided individually, the evidence </a:t>
            </a:r>
            <a:r>
              <a:rPr lang="en-US" dirty="0" smtClean="0"/>
              <a:t>that these </a:t>
            </a:r>
            <a:r>
              <a:rPr lang="en-US" dirty="0"/>
              <a:t>interventions reduce falls and maintain and </a:t>
            </a:r>
            <a:r>
              <a:rPr lang="en-US" dirty="0" smtClean="0"/>
              <a:t>promote ADL </a:t>
            </a:r>
            <a:r>
              <a:rPr lang="en-US" dirty="0"/>
              <a:t>and IADL performance is moderate. </a:t>
            </a:r>
            <a:endParaRPr lang="en-US" dirty="0" smtClean="0"/>
          </a:p>
          <a:p>
            <a:pPr marL="0" indent="0">
              <a:buNone/>
            </a:pPr>
            <a:endParaRPr lang="en-US" dirty="0" smtClean="0"/>
          </a:p>
          <a:p>
            <a:r>
              <a:rPr lang="en-US" dirty="0" smtClean="0"/>
              <a:t>The evidence also </a:t>
            </a:r>
            <a:r>
              <a:rPr lang="en-US" dirty="0"/>
              <a:t>indicates that the subgroup of frequent fallers </a:t>
            </a:r>
            <a:r>
              <a:rPr lang="en-US" dirty="0" smtClean="0"/>
              <a:t>show the </a:t>
            </a:r>
            <a:r>
              <a:rPr lang="en-US" dirty="0"/>
              <a:t>greatest benefits from individual and </a:t>
            </a:r>
            <a:r>
              <a:rPr lang="en-US" dirty="0" smtClean="0"/>
              <a:t>multifactorial interventions.</a:t>
            </a:r>
            <a:endParaRPr lang="en-US" dirty="0"/>
          </a:p>
        </p:txBody>
      </p:sp>
    </p:spTree>
    <p:extLst>
      <p:ext uri="{BB962C8B-B14F-4D97-AF65-F5344CB8AC3E}">
        <p14:creationId xmlns:p14="http://schemas.microsoft.com/office/powerpoint/2010/main" val="10612237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Strengths</a:t>
            </a:r>
            <a:endParaRPr lang="en-US" dirty="0"/>
          </a:p>
        </p:txBody>
      </p:sp>
      <p:sp>
        <p:nvSpPr>
          <p:cNvPr id="3" name="Content Placeholder 2"/>
          <p:cNvSpPr>
            <a:spLocks noGrp="1"/>
          </p:cNvSpPr>
          <p:nvPr>
            <p:ph sz="quarter" idx="1"/>
          </p:nvPr>
        </p:nvSpPr>
        <p:spPr>
          <a:xfrm>
            <a:off x="612648" y="1600200"/>
            <a:ext cx="8153400" cy="5257800"/>
          </a:xfrm>
        </p:spPr>
        <p:txBody>
          <a:bodyPr>
            <a:normAutofit lnSpcReduction="10000"/>
          </a:bodyPr>
          <a:lstStyle/>
          <a:p>
            <a:r>
              <a:rPr lang="en-US" dirty="0"/>
              <a:t>The methodology included a large time </a:t>
            </a:r>
            <a:r>
              <a:rPr lang="en-US" dirty="0" smtClean="0"/>
              <a:t>frame (since </a:t>
            </a:r>
            <a:r>
              <a:rPr lang="en-US" dirty="0"/>
              <a:t>1990) and incorporated several </a:t>
            </a:r>
            <a:r>
              <a:rPr lang="en-US" dirty="0" smtClean="0"/>
              <a:t>bibliographic databases</a:t>
            </a:r>
            <a:r>
              <a:rPr lang="en-US" dirty="0"/>
              <a:t>, thus ensuring that relevant literature </a:t>
            </a:r>
            <a:r>
              <a:rPr lang="en-US" dirty="0" smtClean="0"/>
              <a:t>was captured.</a:t>
            </a:r>
          </a:p>
          <a:p>
            <a:pPr marL="0" indent="0">
              <a:buNone/>
            </a:pPr>
            <a:endParaRPr lang="en-US" dirty="0"/>
          </a:p>
          <a:p>
            <a:r>
              <a:rPr lang="en-US" dirty="0"/>
              <a:t>In addition, a wide range of interventions </a:t>
            </a:r>
            <a:r>
              <a:rPr lang="en-US" dirty="0" smtClean="0"/>
              <a:t>was studied </a:t>
            </a:r>
            <a:r>
              <a:rPr lang="en-US" dirty="0"/>
              <a:t>in the articles included in the review. </a:t>
            </a:r>
            <a:endParaRPr lang="en-US" dirty="0" smtClean="0"/>
          </a:p>
          <a:p>
            <a:pPr marL="0" indent="0">
              <a:buNone/>
            </a:pPr>
            <a:endParaRPr lang="en-US" dirty="0" smtClean="0"/>
          </a:p>
          <a:p>
            <a:r>
              <a:rPr lang="en-US" dirty="0" smtClean="0"/>
              <a:t>Of </a:t>
            </a:r>
            <a:r>
              <a:rPr lang="en-US" dirty="0"/>
              <a:t>the </a:t>
            </a:r>
            <a:r>
              <a:rPr lang="en-US" dirty="0" smtClean="0"/>
              <a:t>33 articles </a:t>
            </a:r>
            <a:r>
              <a:rPr lang="en-US" dirty="0"/>
              <a:t>included in the review, 31, or 94%, were Level </a:t>
            </a:r>
            <a:r>
              <a:rPr lang="en-US" dirty="0" smtClean="0"/>
              <a:t>I RCTs</a:t>
            </a:r>
            <a:r>
              <a:rPr lang="en-US" dirty="0"/>
              <a:t>, and 100% were Level II or Level I.</a:t>
            </a:r>
          </a:p>
        </p:txBody>
      </p:sp>
    </p:spTree>
    <p:extLst>
      <p:ext uri="{BB962C8B-B14F-4D97-AF65-F5344CB8AC3E}">
        <p14:creationId xmlns:p14="http://schemas.microsoft.com/office/powerpoint/2010/main" val="724149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Weaknesses</a:t>
            </a:r>
            <a:endParaRPr lang="en-US" dirty="0"/>
          </a:p>
        </p:txBody>
      </p:sp>
      <p:sp>
        <p:nvSpPr>
          <p:cNvPr id="3" name="Content Placeholder 2"/>
          <p:cNvSpPr>
            <a:spLocks noGrp="1"/>
          </p:cNvSpPr>
          <p:nvPr>
            <p:ph sz="quarter" idx="1"/>
          </p:nvPr>
        </p:nvSpPr>
        <p:spPr>
          <a:xfrm>
            <a:off x="612648" y="1600200"/>
            <a:ext cx="8153400" cy="5257800"/>
          </a:xfrm>
        </p:spPr>
        <p:txBody>
          <a:bodyPr>
            <a:normAutofit lnSpcReduction="10000"/>
          </a:bodyPr>
          <a:lstStyle/>
          <a:p>
            <a:r>
              <a:rPr lang="en-US" dirty="0"/>
              <a:t>Several studies were not </a:t>
            </a:r>
            <a:r>
              <a:rPr lang="en-US" dirty="0" smtClean="0"/>
              <a:t>blinded, had </a:t>
            </a:r>
            <a:r>
              <a:rPr lang="en-US" dirty="0"/>
              <a:t>high dropout rates, and had small sample sizes</a:t>
            </a:r>
            <a:r>
              <a:rPr lang="en-US" dirty="0" smtClean="0"/>
              <a:t>.</a:t>
            </a:r>
          </a:p>
          <a:p>
            <a:pPr marL="0" indent="0">
              <a:buNone/>
            </a:pPr>
            <a:endParaRPr lang="en-US" dirty="0" smtClean="0"/>
          </a:p>
          <a:p>
            <a:r>
              <a:rPr lang="en-US" dirty="0" smtClean="0"/>
              <a:t>Many of </a:t>
            </a:r>
            <a:r>
              <a:rPr lang="en-US" dirty="0"/>
              <a:t>the studies used self-report, and the methods for </a:t>
            </a:r>
            <a:r>
              <a:rPr lang="en-US" dirty="0" smtClean="0"/>
              <a:t>recording falls </a:t>
            </a:r>
            <a:r>
              <a:rPr lang="en-US" dirty="0"/>
              <a:t>and injuries varied among the studies</a:t>
            </a:r>
            <a:r>
              <a:rPr lang="en-US" dirty="0" smtClean="0"/>
              <a:t>.</a:t>
            </a:r>
          </a:p>
          <a:p>
            <a:pPr marL="0" indent="0">
              <a:buNone/>
            </a:pPr>
            <a:endParaRPr lang="en-US" dirty="0" smtClean="0"/>
          </a:p>
          <a:p>
            <a:r>
              <a:rPr lang="en-US" dirty="0"/>
              <a:t>The studies were </a:t>
            </a:r>
            <a:r>
              <a:rPr lang="en-US" dirty="0" smtClean="0"/>
              <a:t>conducted in </a:t>
            </a:r>
            <a:r>
              <a:rPr lang="en-US" dirty="0"/>
              <a:t>several countries, and whether differences in health </a:t>
            </a:r>
            <a:r>
              <a:rPr lang="en-US" dirty="0" smtClean="0"/>
              <a:t>care systems </a:t>
            </a:r>
            <a:r>
              <a:rPr lang="en-US" dirty="0"/>
              <a:t>had an impact on the design and implementation </a:t>
            </a:r>
            <a:r>
              <a:rPr lang="en-US" dirty="0" smtClean="0"/>
              <a:t>of the </a:t>
            </a:r>
            <a:r>
              <a:rPr lang="en-US" dirty="0"/>
              <a:t>interventions is unknown.</a:t>
            </a:r>
          </a:p>
        </p:txBody>
      </p:sp>
    </p:spTree>
    <p:extLst>
      <p:ext uri="{BB962C8B-B14F-4D97-AF65-F5344CB8AC3E}">
        <p14:creationId xmlns:p14="http://schemas.microsoft.com/office/powerpoint/2010/main" val="16110839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Article 2</a:t>
            </a:r>
            <a:endParaRPr lang="en-US" dirty="0"/>
          </a:p>
        </p:txBody>
      </p:sp>
      <p:sp>
        <p:nvSpPr>
          <p:cNvPr id="3" name="Content Placeholder 2"/>
          <p:cNvSpPr>
            <a:spLocks noGrp="1"/>
          </p:cNvSpPr>
          <p:nvPr>
            <p:ph sz="quarter" idx="1"/>
          </p:nvPr>
        </p:nvSpPr>
        <p:spPr>
          <a:xfrm>
            <a:off x="612648" y="1600200"/>
            <a:ext cx="8153400" cy="5257800"/>
          </a:xfrm>
        </p:spPr>
        <p:txBody>
          <a:bodyPr>
            <a:normAutofit/>
          </a:bodyPr>
          <a:lstStyle/>
          <a:p>
            <a:r>
              <a:rPr lang="en-US" sz="3200" dirty="0"/>
              <a:t>Title</a:t>
            </a:r>
            <a:r>
              <a:rPr lang="en-US" sz="3200" dirty="0" smtClean="0"/>
              <a:t>: Environmental Assessment and Modification </a:t>
            </a:r>
            <a:r>
              <a:rPr lang="en-US" sz="3200" dirty="0"/>
              <a:t>as </a:t>
            </a:r>
            <a:r>
              <a:rPr lang="en-US" sz="3200" dirty="0" smtClean="0"/>
              <a:t>Fall-Prevention Strategies for </a:t>
            </a:r>
            <a:r>
              <a:rPr lang="en-US" sz="3200" dirty="0"/>
              <a:t>Older Adults </a:t>
            </a:r>
            <a:endParaRPr lang="en-US" sz="3200" dirty="0" smtClean="0"/>
          </a:p>
          <a:p>
            <a:pPr marL="0" indent="0">
              <a:buNone/>
            </a:pPr>
            <a:endParaRPr lang="en-US" sz="3200" dirty="0" smtClean="0"/>
          </a:p>
          <a:p>
            <a:r>
              <a:rPr lang="en-US" sz="3200" dirty="0"/>
              <a:t>Authors: Jon Pynoos, </a:t>
            </a:r>
            <a:r>
              <a:rPr lang="en-US" sz="3200" dirty="0" smtClean="0"/>
              <a:t>PhD, </a:t>
            </a:r>
            <a:r>
              <a:rPr lang="en-US" sz="3200" dirty="0"/>
              <a:t>Bernard A. Steinman, </a:t>
            </a:r>
            <a:r>
              <a:rPr lang="en-US" sz="3200" dirty="0" smtClean="0"/>
              <a:t>MS, Anna Q.D. </a:t>
            </a:r>
            <a:r>
              <a:rPr lang="en-US" sz="3200" dirty="0"/>
              <a:t>Nguyen, OTD, </a:t>
            </a:r>
            <a:r>
              <a:rPr lang="en-US" sz="3200" dirty="0" smtClean="0"/>
              <a:t>OTR/L</a:t>
            </a:r>
          </a:p>
          <a:p>
            <a:endParaRPr lang="en-US" sz="3200" dirty="0" smtClean="0"/>
          </a:p>
          <a:p>
            <a:r>
              <a:rPr lang="sv-SE" sz="3200" dirty="0" smtClean="0"/>
              <a:t>Journal: Clinical Geriatrics Medicine, 2010, Volume 26</a:t>
            </a:r>
            <a:r>
              <a:rPr lang="sv-SE" sz="3200" i="1" dirty="0" smtClean="0"/>
              <a:t>,</a:t>
            </a:r>
            <a:r>
              <a:rPr lang="sv-SE" sz="3200" dirty="0" smtClean="0"/>
              <a:t>  page 633–644.  </a:t>
            </a:r>
            <a:endParaRPr lang="en-US" sz="3200" dirty="0"/>
          </a:p>
        </p:txBody>
      </p:sp>
    </p:spTree>
    <p:extLst>
      <p:ext uri="{BB962C8B-B14F-4D97-AF65-F5344CB8AC3E}">
        <p14:creationId xmlns:p14="http://schemas.microsoft.com/office/powerpoint/2010/main" val="15843476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Article 2 Purpose</a:t>
            </a:r>
            <a:endParaRPr lang="en-US" dirty="0"/>
          </a:p>
        </p:txBody>
      </p:sp>
      <p:sp>
        <p:nvSpPr>
          <p:cNvPr id="3" name="Content Placeholder 2"/>
          <p:cNvSpPr>
            <a:spLocks noGrp="1"/>
          </p:cNvSpPr>
          <p:nvPr>
            <p:ph sz="quarter" idx="1"/>
          </p:nvPr>
        </p:nvSpPr>
        <p:spPr/>
        <p:txBody>
          <a:bodyPr/>
          <a:lstStyle/>
          <a:p>
            <a:r>
              <a:rPr lang="en-US" dirty="0" smtClean="0"/>
              <a:t>To discuss / summarize </a:t>
            </a:r>
            <a:r>
              <a:rPr lang="en-US" i="1" dirty="0" smtClean="0"/>
              <a:t>some</a:t>
            </a:r>
            <a:r>
              <a:rPr lang="en-US" dirty="0" smtClean="0"/>
              <a:t> literature relating to fall risk factors, effects of home modifications, home assessments, home modification programs and reimbursement, locating skilled installers and finding products</a:t>
            </a:r>
            <a:endParaRPr lang="en-US" dirty="0"/>
          </a:p>
        </p:txBody>
      </p:sp>
    </p:spTree>
    <p:extLst>
      <p:ext uri="{BB962C8B-B14F-4D97-AF65-F5344CB8AC3E}">
        <p14:creationId xmlns:p14="http://schemas.microsoft.com/office/powerpoint/2010/main" val="31015620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Article 2 Background Information</a:t>
            </a:r>
            <a:endParaRPr lang="en-US" dirty="0"/>
          </a:p>
        </p:txBody>
      </p:sp>
      <p:sp>
        <p:nvSpPr>
          <p:cNvPr id="3" name="Content Placeholder 2"/>
          <p:cNvSpPr>
            <a:spLocks noGrp="1"/>
          </p:cNvSpPr>
          <p:nvPr>
            <p:ph sz="quarter" idx="1"/>
          </p:nvPr>
        </p:nvSpPr>
        <p:spPr>
          <a:xfrm>
            <a:off x="612648" y="1600200"/>
            <a:ext cx="8153400" cy="5257800"/>
          </a:xfrm>
        </p:spPr>
        <p:txBody>
          <a:bodyPr>
            <a:normAutofit fontScale="92500" lnSpcReduction="10000"/>
          </a:bodyPr>
          <a:lstStyle/>
          <a:p>
            <a:r>
              <a:rPr lang="en-US" dirty="0" smtClean="0"/>
              <a:t>Older people’s home environment</a:t>
            </a:r>
          </a:p>
          <a:p>
            <a:pPr lvl="1"/>
            <a:r>
              <a:rPr lang="en-US" dirty="0" smtClean="0"/>
              <a:t>Many older people want to live in their home environment</a:t>
            </a:r>
          </a:p>
          <a:p>
            <a:pPr lvl="1"/>
            <a:r>
              <a:rPr lang="en-US" dirty="0" smtClean="0"/>
              <a:t>Some homes may have potential problems that could result in negative outcomes   (falls, injuries and even death)</a:t>
            </a:r>
          </a:p>
          <a:p>
            <a:pPr lvl="1"/>
            <a:r>
              <a:rPr lang="en-US" dirty="0" smtClean="0"/>
              <a:t>If the home is well </a:t>
            </a:r>
            <a:r>
              <a:rPr lang="en-US" dirty="0"/>
              <a:t>designed and </a:t>
            </a:r>
            <a:r>
              <a:rPr lang="en-US" dirty="0" smtClean="0"/>
              <a:t> modifications are made, the environment could support the older person’s physical </a:t>
            </a:r>
            <a:r>
              <a:rPr lang="en-US" dirty="0"/>
              <a:t>abilities, </a:t>
            </a:r>
            <a:r>
              <a:rPr lang="en-US" dirty="0" smtClean="0"/>
              <a:t>help physical health, promote </a:t>
            </a:r>
            <a:r>
              <a:rPr lang="en-US" dirty="0"/>
              <a:t>a sense of </a:t>
            </a:r>
            <a:r>
              <a:rPr lang="en-US" dirty="0" smtClean="0"/>
              <a:t>security, and  enhance social engagement</a:t>
            </a:r>
          </a:p>
          <a:p>
            <a:pPr marL="365760" lvl="1" indent="0">
              <a:buNone/>
            </a:pPr>
            <a:endParaRPr lang="en-US" dirty="0"/>
          </a:p>
          <a:p>
            <a:r>
              <a:rPr lang="en-US" dirty="0" smtClean="0"/>
              <a:t>Statistics of older adult falls (</a:t>
            </a:r>
            <a:r>
              <a:rPr lang="en-US" dirty="0" err="1" smtClean="0"/>
              <a:t>Kochera</a:t>
            </a:r>
            <a:r>
              <a:rPr lang="en-US" dirty="0" smtClean="0"/>
              <a:t>, A.S., 2002)</a:t>
            </a:r>
          </a:p>
          <a:p>
            <a:pPr lvl="1"/>
            <a:r>
              <a:rPr lang="en-US" dirty="0" smtClean="0"/>
              <a:t>55% occur inside the home (i.e. stairs in the home)</a:t>
            </a:r>
          </a:p>
          <a:p>
            <a:pPr lvl="1"/>
            <a:r>
              <a:rPr lang="en-US" dirty="0" smtClean="0"/>
              <a:t>23 occur outside but near the home ( i.e. sidewalk or  curb)</a:t>
            </a:r>
          </a:p>
          <a:p>
            <a:pPr lvl="1"/>
            <a:r>
              <a:rPr lang="en-US" dirty="0" smtClean="0"/>
              <a:t>22% occur in the community</a:t>
            </a:r>
          </a:p>
          <a:p>
            <a:pPr marL="685800" lvl="2" indent="0">
              <a:buNone/>
            </a:pPr>
            <a:endParaRPr lang="en-US" dirty="0"/>
          </a:p>
        </p:txBody>
      </p:sp>
    </p:spTree>
    <p:extLst>
      <p:ext uri="{BB962C8B-B14F-4D97-AF65-F5344CB8AC3E}">
        <p14:creationId xmlns:p14="http://schemas.microsoft.com/office/powerpoint/2010/main" val="19346734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Article 2 </a:t>
            </a:r>
            <a:br>
              <a:rPr lang="en-US" dirty="0" smtClean="0"/>
            </a:br>
            <a:r>
              <a:rPr lang="en-US" dirty="0" smtClean="0"/>
              <a:t>Background Information Continued</a:t>
            </a:r>
            <a:endParaRPr lang="en-US" dirty="0"/>
          </a:p>
        </p:txBody>
      </p:sp>
      <p:sp>
        <p:nvSpPr>
          <p:cNvPr id="3" name="Content Placeholder 2"/>
          <p:cNvSpPr>
            <a:spLocks noGrp="1"/>
          </p:cNvSpPr>
          <p:nvPr>
            <p:ph sz="quarter" idx="1"/>
          </p:nvPr>
        </p:nvSpPr>
        <p:spPr/>
        <p:txBody>
          <a:bodyPr/>
          <a:lstStyle/>
          <a:p>
            <a:r>
              <a:rPr lang="en-US" dirty="0" smtClean="0"/>
              <a:t>According to Li, W. et al. (2006) the risk profile are different for indoor &amp; outdoor falls:</a:t>
            </a:r>
          </a:p>
          <a:p>
            <a:pPr lvl="1"/>
            <a:r>
              <a:rPr lang="en-US" dirty="0" smtClean="0"/>
              <a:t> Outdoor falls are more prevalent for the individual who is engaged in higher leisure-time physical activities</a:t>
            </a:r>
          </a:p>
          <a:p>
            <a:pPr lvl="1"/>
            <a:r>
              <a:rPr lang="en-US" dirty="0" smtClean="0"/>
              <a:t>Indoor falls are more like to occur if the individual has more physical difficulties and indicators of poor health</a:t>
            </a:r>
          </a:p>
          <a:p>
            <a:pPr lvl="1"/>
            <a:r>
              <a:rPr lang="en-US" dirty="0" smtClean="0"/>
              <a:t>These researchers reported that between 35% and 40% of falls result from factors that are related to the environment</a:t>
            </a:r>
          </a:p>
        </p:txBody>
      </p:sp>
    </p:spTree>
    <p:extLst>
      <p:ext uri="{BB962C8B-B14F-4D97-AF65-F5344CB8AC3E}">
        <p14:creationId xmlns:p14="http://schemas.microsoft.com/office/powerpoint/2010/main" val="11183576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Article 2 Key Findings</a:t>
            </a:r>
            <a:endParaRPr lang="en-US" dirty="0"/>
          </a:p>
        </p:txBody>
      </p:sp>
      <p:sp>
        <p:nvSpPr>
          <p:cNvPr id="3" name="Content Placeholder 2"/>
          <p:cNvSpPr>
            <a:spLocks noGrp="1"/>
          </p:cNvSpPr>
          <p:nvPr>
            <p:ph sz="quarter" idx="1"/>
          </p:nvPr>
        </p:nvSpPr>
        <p:spPr>
          <a:xfrm>
            <a:off x="0" y="1600200"/>
            <a:ext cx="8991600" cy="5562600"/>
          </a:xfrm>
        </p:spPr>
        <p:txBody>
          <a:bodyPr>
            <a:normAutofit fontScale="77500" lnSpcReduction="20000"/>
          </a:bodyPr>
          <a:lstStyle/>
          <a:p>
            <a:r>
              <a:rPr lang="en-US" b="1" i="1" dirty="0" smtClean="0"/>
              <a:t>Fall Risk Factors</a:t>
            </a:r>
          </a:p>
          <a:p>
            <a:pPr lvl="1"/>
            <a:r>
              <a:rPr lang="en-US" b="1" dirty="0" smtClean="0"/>
              <a:t>Extrinsic </a:t>
            </a:r>
            <a:r>
              <a:rPr lang="en-US" b="1" dirty="0"/>
              <a:t>factors </a:t>
            </a:r>
            <a:endParaRPr lang="en-US" dirty="0" smtClean="0"/>
          </a:p>
          <a:p>
            <a:pPr lvl="2"/>
            <a:r>
              <a:rPr lang="en-US" dirty="0" smtClean="0"/>
              <a:t>May result in </a:t>
            </a:r>
            <a:r>
              <a:rPr lang="en-US" dirty="0"/>
              <a:t>trips, splits, or </a:t>
            </a:r>
            <a:r>
              <a:rPr lang="en-US" dirty="0" smtClean="0"/>
              <a:t>missteps</a:t>
            </a:r>
          </a:p>
          <a:p>
            <a:pPr lvl="2"/>
            <a:r>
              <a:rPr lang="en-US" dirty="0"/>
              <a:t>Environmental factors are one of the more 400 fall risk factors identified in literature</a:t>
            </a:r>
          </a:p>
          <a:p>
            <a:pPr lvl="2"/>
            <a:r>
              <a:rPr lang="en-US" dirty="0" smtClean="0"/>
              <a:t>Approximately </a:t>
            </a:r>
            <a:r>
              <a:rPr lang="en-US" dirty="0"/>
              <a:t>80% of homes contain at least 1 identifiable hazard &amp; 39% contain 5 or more (NEED FOR HOME ASSESSMENT AND MODIFICTION</a:t>
            </a:r>
            <a:r>
              <a:rPr lang="en-US" dirty="0" smtClean="0"/>
              <a:t>)</a:t>
            </a:r>
          </a:p>
          <a:p>
            <a:pPr marL="685800" lvl="2" indent="0">
              <a:buNone/>
            </a:pPr>
            <a:endParaRPr lang="en-US" dirty="0"/>
          </a:p>
          <a:p>
            <a:pPr lvl="1"/>
            <a:r>
              <a:rPr lang="en-US" b="1" dirty="0" smtClean="0"/>
              <a:t>Intrinsic factors </a:t>
            </a:r>
          </a:p>
          <a:p>
            <a:pPr lvl="2"/>
            <a:r>
              <a:rPr lang="en-US" dirty="0" smtClean="0"/>
              <a:t>May include health conditions, degrees of functional loss, muscle weakness, gait or balance disorders, reduced metal status, sensory losses, drug interaction &amp; history of falls</a:t>
            </a:r>
          </a:p>
          <a:p>
            <a:pPr lvl="2"/>
            <a:r>
              <a:rPr lang="en-US" dirty="0" smtClean="0"/>
              <a:t>(NEED FOR MULTIFACTORIAL FALL-PREVENT PORGMA INDICATED TO IDENTIFY HELAHT AND FUNCTIONAL PROBLEMS THAT LEAD TO FALLS)</a:t>
            </a:r>
          </a:p>
          <a:p>
            <a:pPr marL="685800" lvl="2" indent="0">
              <a:buNone/>
            </a:pPr>
            <a:endParaRPr lang="en-US" dirty="0" smtClean="0"/>
          </a:p>
          <a:p>
            <a:pPr lvl="1"/>
            <a:r>
              <a:rPr lang="en-US" b="1" dirty="0" smtClean="0"/>
              <a:t>Behavior Risk Factors</a:t>
            </a:r>
          </a:p>
          <a:p>
            <a:pPr lvl="2"/>
            <a:r>
              <a:rPr lang="en-US" dirty="0" smtClean="0"/>
              <a:t>Reflects the choices that the person makes in regards to their environment</a:t>
            </a:r>
          </a:p>
          <a:p>
            <a:pPr lvl="2"/>
            <a:r>
              <a:rPr lang="en-US" dirty="0" smtClean="0"/>
              <a:t>Behaviors that could increase fall risk (i.e. standing on unstable object)</a:t>
            </a:r>
          </a:p>
          <a:p>
            <a:pPr lvl="2"/>
            <a:r>
              <a:rPr lang="en-US" dirty="0" smtClean="0"/>
              <a:t>Not performing behaviors that could reduce fall (turning on light at night)</a:t>
            </a:r>
          </a:p>
          <a:p>
            <a:pPr lvl="2"/>
            <a:r>
              <a:rPr lang="en-US" dirty="0" smtClean="0"/>
              <a:t>Selecting unsafe clothing, footwear, or eyewear</a:t>
            </a:r>
          </a:p>
        </p:txBody>
      </p:sp>
    </p:spTree>
    <p:extLst>
      <p:ext uri="{BB962C8B-B14F-4D97-AF65-F5344CB8AC3E}">
        <p14:creationId xmlns:p14="http://schemas.microsoft.com/office/powerpoint/2010/main" val="11668150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Article 2 Key Findings</a:t>
            </a:r>
            <a:endParaRPr lang="en-US" dirty="0"/>
          </a:p>
        </p:txBody>
      </p:sp>
      <p:sp>
        <p:nvSpPr>
          <p:cNvPr id="3" name="Content Placeholder 2"/>
          <p:cNvSpPr>
            <a:spLocks noGrp="1"/>
          </p:cNvSpPr>
          <p:nvPr>
            <p:ph sz="quarter" idx="1"/>
          </p:nvPr>
        </p:nvSpPr>
        <p:spPr>
          <a:xfrm>
            <a:off x="152400" y="1600200"/>
            <a:ext cx="9015046" cy="5257800"/>
          </a:xfrm>
        </p:spPr>
        <p:txBody>
          <a:bodyPr>
            <a:normAutofit fontScale="70000" lnSpcReduction="20000"/>
          </a:bodyPr>
          <a:lstStyle/>
          <a:p>
            <a:r>
              <a:rPr lang="en-US" b="1" i="1" dirty="0"/>
              <a:t>Effects of Home Modifications</a:t>
            </a:r>
          </a:p>
          <a:p>
            <a:pPr lvl="1"/>
            <a:r>
              <a:rPr lang="en-US" dirty="0" smtClean="0"/>
              <a:t>Three key concepts:</a:t>
            </a:r>
          </a:p>
          <a:p>
            <a:pPr lvl="2"/>
            <a:r>
              <a:rPr lang="en-US" dirty="0" smtClean="0"/>
              <a:t>Lawton </a:t>
            </a:r>
            <a:r>
              <a:rPr lang="en-US" dirty="0"/>
              <a:t>and </a:t>
            </a:r>
            <a:r>
              <a:rPr lang="en-US" dirty="0" err="1"/>
              <a:t>Nahemow’s</a:t>
            </a:r>
            <a:r>
              <a:rPr lang="en-US" dirty="0"/>
              <a:t> Theory of Environmental </a:t>
            </a:r>
            <a:r>
              <a:rPr lang="en-US" dirty="0" smtClean="0"/>
              <a:t>Press</a:t>
            </a:r>
            <a:endParaRPr lang="en-US" dirty="0"/>
          </a:p>
          <a:p>
            <a:pPr lvl="2"/>
            <a:r>
              <a:rPr lang="en-US" dirty="0"/>
              <a:t>Universal design (UD)</a:t>
            </a:r>
          </a:p>
          <a:p>
            <a:pPr lvl="2"/>
            <a:r>
              <a:rPr lang="en-US" dirty="0"/>
              <a:t>“Home modifications refers to the converting or </a:t>
            </a:r>
            <a:r>
              <a:rPr lang="en-US" dirty="0" smtClean="0"/>
              <a:t>adapting </a:t>
            </a:r>
            <a:r>
              <a:rPr lang="en-US" dirty="0"/>
              <a:t>of </a:t>
            </a:r>
            <a:r>
              <a:rPr lang="en-US" dirty="0" smtClean="0"/>
              <a:t>environments </a:t>
            </a:r>
            <a:r>
              <a:rPr lang="en-US" dirty="0"/>
              <a:t>to make everyday tasks </a:t>
            </a:r>
            <a:r>
              <a:rPr lang="en-US" dirty="0" smtClean="0"/>
              <a:t>easier</a:t>
            </a:r>
            <a:r>
              <a:rPr lang="en-US" dirty="0"/>
              <a:t>, increase comfort, reduce the number of accidents and support independent living” (p. 635)</a:t>
            </a:r>
          </a:p>
          <a:p>
            <a:pPr lvl="1"/>
            <a:r>
              <a:rPr lang="en-US" dirty="0" smtClean="0"/>
              <a:t>Home modifications can range from low-cost </a:t>
            </a:r>
            <a:r>
              <a:rPr lang="en-US" dirty="0"/>
              <a:t>to expensive </a:t>
            </a:r>
            <a:endParaRPr lang="en-US" dirty="0" smtClean="0"/>
          </a:p>
          <a:p>
            <a:pPr lvl="1"/>
            <a:r>
              <a:rPr lang="en-US" dirty="0" smtClean="0"/>
              <a:t>Fall-prevention </a:t>
            </a:r>
            <a:r>
              <a:rPr lang="en-US" dirty="0"/>
              <a:t>strategies must be individualized to the individuals need the client’s environment, health status and behavior </a:t>
            </a:r>
            <a:r>
              <a:rPr lang="en-US" dirty="0" smtClean="0"/>
              <a:t>patterns</a:t>
            </a:r>
          </a:p>
          <a:p>
            <a:pPr marL="365760" lvl="1" indent="0">
              <a:buNone/>
            </a:pPr>
            <a:endParaRPr lang="en-US" dirty="0" smtClean="0"/>
          </a:p>
          <a:p>
            <a:r>
              <a:rPr lang="en-US" b="1" i="1" dirty="0" smtClean="0"/>
              <a:t>Home Assessment</a:t>
            </a:r>
          </a:p>
          <a:p>
            <a:pPr lvl="1"/>
            <a:r>
              <a:rPr lang="en-US" dirty="0"/>
              <a:t>For individuals who have fallen or have multiple factors for falling, home assessments are indicated</a:t>
            </a:r>
          </a:p>
          <a:p>
            <a:pPr lvl="1"/>
            <a:r>
              <a:rPr lang="en-US" dirty="0"/>
              <a:t>Identify potential problems &amp; offer solutions</a:t>
            </a:r>
          </a:p>
          <a:p>
            <a:pPr lvl="1"/>
            <a:r>
              <a:rPr lang="en-US" dirty="0"/>
              <a:t>Examples:  checklists, functional fall risk assessment</a:t>
            </a:r>
          </a:p>
          <a:p>
            <a:pPr lvl="1"/>
            <a:r>
              <a:rPr lang="en-US" dirty="0"/>
              <a:t>Solutions to problems:  get input from the older adult</a:t>
            </a:r>
          </a:p>
          <a:p>
            <a:pPr lvl="1"/>
            <a:r>
              <a:rPr lang="en-US" dirty="0"/>
              <a:t>Not a single event; dynamic in nature</a:t>
            </a:r>
          </a:p>
          <a:p>
            <a:pPr lvl="1"/>
            <a:r>
              <a:rPr lang="en-US" dirty="0" smtClean="0">
                <a:solidFill>
                  <a:srgbClr val="FF0000"/>
                </a:solidFill>
              </a:rPr>
              <a:t>*NO MENTION OF OCCUPATIONAL </a:t>
            </a:r>
            <a:r>
              <a:rPr lang="en-US" dirty="0">
                <a:solidFill>
                  <a:srgbClr val="FF0000"/>
                </a:solidFill>
              </a:rPr>
              <a:t>THERAPY </a:t>
            </a:r>
            <a:r>
              <a:rPr lang="en-US" dirty="0" smtClean="0">
                <a:solidFill>
                  <a:srgbClr val="FF0000"/>
                </a:solidFill>
              </a:rPr>
              <a:t>SERVICES</a:t>
            </a:r>
            <a:r>
              <a:rPr lang="en-US" dirty="0">
                <a:solidFill>
                  <a:srgbClr val="FF0000"/>
                </a:solidFill>
              </a:rPr>
              <a:t> </a:t>
            </a:r>
            <a:r>
              <a:rPr lang="en-US" dirty="0" smtClean="0">
                <a:solidFill>
                  <a:srgbClr val="FF0000"/>
                </a:solidFill>
              </a:rPr>
              <a:t>WITH REGARDS TO COMPLETING HOME ASSESSMENTS IN THIS SECTION OF THE ARTICLE!</a:t>
            </a:r>
            <a:endParaRPr lang="en-US" dirty="0">
              <a:solidFill>
                <a:srgbClr val="FF0000"/>
              </a:solidFill>
            </a:endParaRPr>
          </a:p>
          <a:p>
            <a:endParaRPr lang="en-US" dirty="0" smtClean="0"/>
          </a:p>
          <a:p>
            <a:pPr marL="365760" lvl="1" indent="0">
              <a:buNone/>
            </a:pPr>
            <a:endParaRPr lang="en-US" dirty="0" smtClean="0"/>
          </a:p>
        </p:txBody>
      </p:sp>
    </p:spTree>
    <p:extLst>
      <p:ext uri="{BB962C8B-B14F-4D97-AF65-F5344CB8AC3E}">
        <p14:creationId xmlns:p14="http://schemas.microsoft.com/office/powerpoint/2010/main" val="2049905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8153400" cy="990600"/>
          </a:xfrm>
        </p:spPr>
        <p:txBody>
          <a:bodyPr/>
          <a:lstStyle/>
          <a:p>
            <a:r>
              <a:rPr lang="en-US" dirty="0" smtClean="0"/>
              <a:t>Article 2 Key Findings</a:t>
            </a:r>
            <a:endParaRPr lang="en-US" dirty="0"/>
          </a:p>
        </p:txBody>
      </p:sp>
      <p:sp>
        <p:nvSpPr>
          <p:cNvPr id="3" name="Content Placeholder 2"/>
          <p:cNvSpPr>
            <a:spLocks noGrp="1"/>
          </p:cNvSpPr>
          <p:nvPr>
            <p:ph sz="quarter" idx="1"/>
          </p:nvPr>
        </p:nvSpPr>
        <p:spPr>
          <a:xfrm>
            <a:off x="0" y="1516487"/>
            <a:ext cx="8683752" cy="5257800"/>
          </a:xfrm>
        </p:spPr>
        <p:txBody>
          <a:bodyPr>
            <a:normAutofit fontScale="55000" lnSpcReduction="20000"/>
          </a:bodyPr>
          <a:lstStyle/>
          <a:p>
            <a:r>
              <a:rPr lang="en-US" b="1" i="1" dirty="0"/>
              <a:t>Home Modification Programs and </a:t>
            </a:r>
            <a:r>
              <a:rPr lang="en-US" b="1" i="1" dirty="0" smtClean="0"/>
              <a:t>Reimbursement</a:t>
            </a:r>
          </a:p>
          <a:p>
            <a:pPr lvl="1"/>
            <a:r>
              <a:rPr lang="en-US" dirty="0" smtClean="0"/>
              <a:t>More than ¾ of older person pay for home accessibility features out of pocket (</a:t>
            </a:r>
            <a:r>
              <a:rPr lang="en-US" dirty="0" err="1" smtClean="0"/>
              <a:t>LaPlante</a:t>
            </a:r>
            <a:r>
              <a:rPr lang="en-US" dirty="0" smtClean="0"/>
              <a:t>, M.P.  </a:t>
            </a:r>
            <a:r>
              <a:rPr lang="en-US" dirty="0" err="1" smtClean="0"/>
              <a:t>Hendershot</a:t>
            </a:r>
            <a:r>
              <a:rPr lang="en-US" dirty="0" smtClean="0"/>
              <a:t>, G.E. &amp; Moss, A.J., 1992)</a:t>
            </a:r>
          </a:p>
          <a:p>
            <a:pPr lvl="1"/>
            <a:r>
              <a:rPr lang="en-US" dirty="0" smtClean="0"/>
              <a:t>Countries such as Great Britain, the Netherlands, &amp; Canada have launched home-repair-and-modification programs</a:t>
            </a:r>
          </a:p>
          <a:p>
            <a:pPr lvl="1"/>
            <a:r>
              <a:rPr lang="en-US" dirty="0" smtClean="0"/>
              <a:t>Major reason people do not carry out home modifications= cost involved (AARP, 2000)</a:t>
            </a:r>
          </a:p>
          <a:p>
            <a:pPr lvl="1"/>
            <a:r>
              <a:rPr lang="en-US" dirty="0" smtClean="0"/>
              <a:t>No federal programs that solely pays for or finances home modification</a:t>
            </a:r>
          </a:p>
          <a:p>
            <a:pPr lvl="1"/>
            <a:r>
              <a:rPr lang="en-US" dirty="0" smtClean="0"/>
              <a:t>Public and Private Financing Sources</a:t>
            </a:r>
          </a:p>
          <a:p>
            <a:pPr lvl="2"/>
            <a:r>
              <a:rPr lang="en-US" dirty="0" smtClean="0"/>
              <a:t>Loans</a:t>
            </a:r>
          </a:p>
          <a:p>
            <a:pPr lvl="2"/>
            <a:r>
              <a:rPr lang="en-US" dirty="0" smtClean="0"/>
              <a:t> Home Improvement Structural Alterations program (for Veterans)</a:t>
            </a:r>
          </a:p>
          <a:p>
            <a:pPr lvl="2"/>
            <a:r>
              <a:rPr lang="en-US" dirty="0" smtClean="0"/>
              <a:t>Special Housing Adaptation Benefit (for Veterans)</a:t>
            </a:r>
          </a:p>
          <a:p>
            <a:pPr lvl="2"/>
            <a:r>
              <a:rPr lang="en-US" dirty="0" smtClean="0"/>
              <a:t>US Department of Housing and Urban Development Community Development Block Grand funds,</a:t>
            </a:r>
          </a:p>
          <a:p>
            <a:pPr lvl="2"/>
            <a:r>
              <a:rPr lang="en-US" dirty="0" smtClean="0"/>
              <a:t> Administration on Aging Title III funds</a:t>
            </a:r>
          </a:p>
          <a:p>
            <a:pPr lvl="2"/>
            <a:r>
              <a:rPr lang="en-US" dirty="0" smtClean="0"/>
              <a:t> Medicaid waiver programs</a:t>
            </a:r>
          </a:p>
          <a:p>
            <a:pPr lvl="1"/>
            <a:endParaRPr lang="en-US" dirty="0"/>
          </a:p>
          <a:p>
            <a:r>
              <a:rPr lang="en-US" b="1" i="1" dirty="0"/>
              <a:t>Locating Skilled </a:t>
            </a:r>
            <a:r>
              <a:rPr lang="en-US" b="1" i="1" dirty="0" smtClean="0"/>
              <a:t>Installers</a:t>
            </a:r>
          </a:p>
          <a:p>
            <a:pPr lvl="1"/>
            <a:r>
              <a:rPr lang="en-US" dirty="0"/>
              <a:t>Few specialists with training specifically in home modification</a:t>
            </a:r>
          </a:p>
          <a:p>
            <a:pPr lvl="1"/>
            <a:r>
              <a:rPr lang="en-US" dirty="0" smtClean="0"/>
              <a:t>Older adults may rely on professionals such as OT who know of reputable installers</a:t>
            </a:r>
          </a:p>
          <a:p>
            <a:pPr lvl="1"/>
            <a:r>
              <a:rPr lang="en-US" dirty="0" smtClean="0"/>
              <a:t>Training &amp; Education is available for individuals that want to received extra training in home modifications</a:t>
            </a:r>
          </a:p>
          <a:p>
            <a:pPr lvl="2"/>
            <a:r>
              <a:rPr lang="en-US" dirty="0" smtClean="0"/>
              <a:t>The National Association of Home Builders Certified Aging-in-Place Specialists</a:t>
            </a:r>
          </a:p>
          <a:p>
            <a:pPr lvl="2"/>
            <a:r>
              <a:rPr lang="en-US" dirty="0" smtClean="0"/>
              <a:t>University of Southern California’s online Executive Certification Program in Home Modification</a:t>
            </a:r>
            <a:endParaRPr lang="en-US" dirty="0"/>
          </a:p>
          <a:p>
            <a:endParaRPr lang="en-US" dirty="0"/>
          </a:p>
        </p:txBody>
      </p:sp>
    </p:spTree>
    <p:extLst>
      <p:ext uri="{BB962C8B-B14F-4D97-AF65-F5344CB8AC3E}">
        <p14:creationId xmlns:p14="http://schemas.microsoft.com/office/powerpoint/2010/main" val="3835392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Article 2 Key Findings</a:t>
            </a:r>
          </a:p>
        </p:txBody>
      </p:sp>
      <p:sp>
        <p:nvSpPr>
          <p:cNvPr id="3" name="Content Placeholder 2"/>
          <p:cNvSpPr>
            <a:spLocks noGrp="1"/>
          </p:cNvSpPr>
          <p:nvPr>
            <p:ph sz="quarter" idx="1"/>
          </p:nvPr>
        </p:nvSpPr>
        <p:spPr>
          <a:xfrm>
            <a:off x="612648" y="1600200"/>
            <a:ext cx="7921752" cy="5257800"/>
          </a:xfrm>
        </p:spPr>
        <p:txBody>
          <a:bodyPr>
            <a:normAutofit fontScale="85000" lnSpcReduction="20000"/>
          </a:bodyPr>
          <a:lstStyle/>
          <a:p>
            <a:r>
              <a:rPr lang="en-US" dirty="0" smtClean="0"/>
              <a:t>Finding Products</a:t>
            </a:r>
          </a:p>
          <a:p>
            <a:pPr lvl="1"/>
            <a:r>
              <a:rPr lang="en-US" dirty="0" smtClean="0"/>
              <a:t>No single place to locate them</a:t>
            </a:r>
          </a:p>
          <a:p>
            <a:pPr lvl="1"/>
            <a:r>
              <a:rPr lang="en-US" dirty="0" smtClean="0"/>
              <a:t>Building supply stores</a:t>
            </a:r>
          </a:p>
          <a:p>
            <a:pPr lvl="2"/>
            <a:r>
              <a:rPr lang="en-US" dirty="0" smtClean="0"/>
              <a:t>Grab bars</a:t>
            </a:r>
          </a:p>
          <a:p>
            <a:pPr lvl="2"/>
            <a:r>
              <a:rPr lang="en-US" dirty="0" smtClean="0"/>
              <a:t>Comfort-height toilets</a:t>
            </a:r>
          </a:p>
          <a:p>
            <a:pPr lvl="2"/>
            <a:r>
              <a:rPr lang="en-US" dirty="0" smtClean="0"/>
              <a:t>Hand-held showers</a:t>
            </a:r>
          </a:p>
          <a:p>
            <a:pPr lvl="2"/>
            <a:r>
              <a:rPr lang="en-US" dirty="0" smtClean="0"/>
              <a:t>Hand rails</a:t>
            </a:r>
          </a:p>
          <a:p>
            <a:pPr lvl="1"/>
            <a:r>
              <a:rPr lang="en-US" dirty="0" smtClean="0"/>
              <a:t>Medical supply &amp; drug stores </a:t>
            </a:r>
          </a:p>
          <a:p>
            <a:pPr lvl="2"/>
            <a:r>
              <a:rPr lang="en-US" dirty="0" smtClean="0"/>
              <a:t>assistive devices  such as </a:t>
            </a:r>
            <a:r>
              <a:rPr lang="en-US" dirty="0" err="1" smtClean="0"/>
              <a:t>reachers</a:t>
            </a:r>
            <a:r>
              <a:rPr lang="en-US" dirty="0" smtClean="0"/>
              <a:t> and RTS)</a:t>
            </a:r>
          </a:p>
          <a:p>
            <a:pPr lvl="1"/>
            <a:r>
              <a:rPr lang="en-US" dirty="0" smtClean="0"/>
              <a:t>Specialized home modification firms</a:t>
            </a:r>
          </a:p>
          <a:p>
            <a:pPr lvl="2"/>
            <a:r>
              <a:rPr lang="en-US" dirty="0" smtClean="0"/>
              <a:t>Grab bars in different colors</a:t>
            </a:r>
          </a:p>
          <a:p>
            <a:pPr lvl="2"/>
            <a:r>
              <a:rPr lang="en-US" dirty="0" smtClean="0"/>
              <a:t>Chair lifts</a:t>
            </a:r>
          </a:p>
          <a:p>
            <a:pPr lvl="2"/>
            <a:r>
              <a:rPr lang="en-US" dirty="0" smtClean="0"/>
              <a:t>Walk-in showers</a:t>
            </a:r>
          </a:p>
          <a:p>
            <a:pPr lvl="1"/>
            <a:r>
              <a:rPr lang="en-US" dirty="0"/>
              <a:t>Website</a:t>
            </a:r>
          </a:p>
          <a:p>
            <a:pPr lvl="2"/>
            <a:r>
              <a:rPr lang="en-US" dirty="0" err="1"/>
              <a:t>AbleData</a:t>
            </a:r>
            <a:r>
              <a:rPr lang="en-US" dirty="0"/>
              <a:t> @ </a:t>
            </a:r>
            <a:r>
              <a:rPr lang="en-US" dirty="0">
                <a:hlinkClick r:id="rId2"/>
              </a:rPr>
              <a:t>http://www.abledatea.com</a:t>
            </a:r>
            <a:endParaRPr lang="en-US" dirty="0"/>
          </a:p>
          <a:p>
            <a:pPr lvl="1"/>
            <a:r>
              <a:rPr lang="en-US" dirty="0" smtClean="0"/>
              <a:t>Occupational therapists</a:t>
            </a:r>
          </a:p>
          <a:p>
            <a:pPr marL="685800" lvl="2" indent="0">
              <a:buNone/>
            </a:pPr>
            <a:endParaRPr lang="en-US" dirty="0" smtClean="0"/>
          </a:p>
          <a:p>
            <a:pPr lvl="1"/>
            <a:endParaRPr lang="en-US" dirty="0"/>
          </a:p>
        </p:txBody>
      </p:sp>
    </p:spTree>
    <p:extLst>
      <p:ext uri="{BB962C8B-B14F-4D97-AF65-F5344CB8AC3E}">
        <p14:creationId xmlns:p14="http://schemas.microsoft.com/office/powerpoint/2010/main" val="28676655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Article 2  Summary</a:t>
            </a:r>
            <a:endParaRPr lang="en-US" dirty="0"/>
          </a:p>
        </p:txBody>
      </p:sp>
      <p:sp>
        <p:nvSpPr>
          <p:cNvPr id="3" name="Content Placeholder 2"/>
          <p:cNvSpPr>
            <a:spLocks noGrp="1"/>
          </p:cNvSpPr>
          <p:nvPr>
            <p:ph sz="quarter" idx="1"/>
          </p:nvPr>
        </p:nvSpPr>
        <p:spPr>
          <a:xfrm>
            <a:off x="152400" y="1447800"/>
            <a:ext cx="8759952" cy="5257800"/>
          </a:xfrm>
        </p:spPr>
        <p:txBody>
          <a:bodyPr>
            <a:normAutofit fontScale="85000" lnSpcReduction="20000"/>
          </a:bodyPr>
          <a:lstStyle/>
          <a:p>
            <a:r>
              <a:rPr lang="en-US" dirty="0" smtClean="0"/>
              <a:t>“Home assessment and environmental modification play an important role in reducing the risk of falling and helping older adults and persons with disability to remain living in their communities.” (p. 641)</a:t>
            </a:r>
          </a:p>
          <a:p>
            <a:pPr marL="0" indent="0">
              <a:buNone/>
            </a:pPr>
            <a:endParaRPr lang="en-US" dirty="0" smtClean="0"/>
          </a:p>
          <a:p>
            <a:r>
              <a:rPr lang="en-US" dirty="0" smtClean="0"/>
              <a:t>Multiple considerations  when trying to reduce falls include assessing home environment, community environment, exploring specific health &amp; function consideration as well as patterns of behavior</a:t>
            </a:r>
          </a:p>
          <a:p>
            <a:pPr marL="0" indent="0">
              <a:buNone/>
            </a:pPr>
            <a:endParaRPr lang="en-US" dirty="0" smtClean="0"/>
          </a:p>
          <a:p>
            <a:r>
              <a:rPr lang="en-US" dirty="0" smtClean="0"/>
              <a:t>“Practitioners, such as occupational therapists, who are knowledgeable about the places where older persons live and carry out activities, are especially well situated to assist in reducing fall risk through assessments, analyses, and provision of recommendations regarding home environments.” (p. 641).</a:t>
            </a:r>
            <a:endParaRPr lang="en-US" dirty="0"/>
          </a:p>
        </p:txBody>
      </p:sp>
    </p:spTree>
    <p:extLst>
      <p:ext uri="{BB962C8B-B14F-4D97-AF65-F5344CB8AC3E}">
        <p14:creationId xmlns:p14="http://schemas.microsoft.com/office/powerpoint/2010/main" val="8822472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Implications for Occupational Therapy Practice</a:t>
            </a:r>
            <a:endParaRPr lang="en-US" sz="3200" dirty="0"/>
          </a:p>
        </p:txBody>
      </p:sp>
      <p:sp>
        <p:nvSpPr>
          <p:cNvPr id="3" name="Content Placeholder 2"/>
          <p:cNvSpPr>
            <a:spLocks noGrp="1"/>
          </p:cNvSpPr>
          <p:nvPr>
            <p:ph sz="quarter" idx="1"/>
          </p:nvPr>
        </p:nvSpPr>
        <p:spPr/>
        <p:txBody>
          <a:bodyPr>
            <a:normAutofit fontScale="85000" lnSpcReduction="20000"/>
          </a:bodyPr>
          <a:lstStyle/>
          <a:p>
            <a:r>
              <a:rPr lang="en-US" dirty="0" smtClean="0"/>
              <a:t>“In </a:t>
            </a:r>
            <a:r>
              <a:rPr lang="en-US" dirty="0"/>
              <a:t>general, a client-centered intervention plan that </a:t>
            </a:r>
            <a:r>
              <a:rPr lang="en-US" dirty="0" smtClean="0"/>
              <a:t>includes a </a:t>
            </a:r>
            <a:r>
              <a:rPr lang="en-US" dirty="0"/>
              <a:t>mix of exercise, education, home </a:t>
            </a:r>
            <a:r>
              <a:rPr lang="en-US" dirty="0" smtClean="0"/>
              <a:t>modifications, and </a:t>
            </a:r>
            <a:r>
              <a:rPr lang="en-US" dirty="0"/>
              <a:t>assistive technology is supported by the best </a:t>
            </a:r>
            <a:r>
              <a:rPr lang="en-US" dirty="0" smtClean="0"/>
              <a:t>evidence for </a:t>
            </a:r>
            <a:r>
              <a:rPr lang="en-US" dirty="0"/>
              <a:t>fall prevention and occupational performance </a:t>
            </a:r>
            <a:r>
              <a:rPr lang="en-US" dirty="0" smtClean="0"/>
              <a:t>in community-dwelling </a:t>
            </a:r>
            <a:r>
              <a:rPr lang="en-US" dirty="0"/>
              <a:t>older </a:t>
            </a:r>
            <a:r>
              <a:rPr lang="en-US" dirty="0" smtClean="0"/>
              <a:t>adults” (Chase, Mann, </a:t>
            </a:r>
            <a:r>
              <a:rPr lang="en-US" dirty="0" err="1" smtClean="0"/>
              <a:t>Wasek</a:t>
            </a:r>
            <a:r>
              <a:rPr lang="en-US" dirty="0" smtClean="0"/>
              <a:t>, &amp; </a:t>
            </a:r>
            <a:r>
              <a:rPr lang="en-US" dirty="0" err="1" smtClean="0"/>
              <a:t>Arbesman</a:t>
            </a:r>
            <a:r>
              <a:rPr lang="en-US" dirty="0" smtClean="0"/>
              <a:t>, p. 289)</a:t>
            </a:r>
          </a:p>
          <a:p>
            <a:pPr marL="0" indent="0">
              <a:buNone/>
            </a:pPr>
            <a:endParaRPr lang="en-US" dirty="0" smtClean="0"/>
          </a:p>
          <a:p>
            <a:r>
              <a:rPr lang="en-US" dirty="0" smtClean="0"/>
              <a:t>“Regardless </a:t>
            </a:r>
            <a:r>
              <a:rPr lang="en-US" dirty="0"/>
              <a:t>of the setting in which one practices, </a:t>
            </a:r>
            <a:r>
              <a:rPr lang="en-US" dirty="0" smtClean="0"/>
              <a:t>occupational therapy </a:t>
            </a:r>
            <a:r>
              <a:rPr lang="en-US" dirty="0"/>
              <a:t>practitioners can incorporate fall </a:t>
            </a:r>
            <a:r>
              <a:rPr lang="en-US" dirty="0" smtClean="0"/>
              <a:t>prevention and </a:t>
            </a:r>
            <a:r>
              <a:rPr lang="en-US" dirty="0"/>
              <a:t>home modification strategies </a:t>
            </a:r>
            <a:r>
              <a:rPr lang="en-US" dirty="0" smtClean="0"/>
              <a:t>throughout the </a:t>
            </a:r>
            <a:r>
              <a:rPr lang="en-US" dirty="0"/>
              <a:t>occupational therapy process, from evaluation </a:t>
            </a:r>
            <a:r>
              <a:rPr lang="en-US" dirty="0" smtClean="0"/>
              <a:t>to intervention </a:t>
            </a:r>
            <a:r>
              <a:rPr lang="en-US" dirty="0"/>
              <a:t>planning and implementation and </a:t>
            </a:r>
            <a:r>
              <a:rPr lang="en-US" dirty="0" smtClean="0"/>
              <a:t>outcome review” (Chase, Mann, </a:t>
            </a:r>
            <a:r>
              <a:rPr lang="en-US" dirty="0" err="1" smtClean="0"/>
              <a:t>Wasek</a:t>
            </a:r>
            <a:r>
              <a:rPr lang="en-US" dirty="0" smtClean="0"/>
              <a:t>, &amp; </a:t>
            </a:r>
            <a:r>
              <a:rPr lang="en-US" dirty="0" err="1" smtClean="0"/>
              <a:t>Arbesman</a:t>
            </a:r>
            <a:r>
              <a:rPr lang="en-US" dirty="0" smtClean="0"/>
              <a:t>, p. 289). </a:t>
            </a:r>
            <a:endParaRPr lang="en-US" dirty="0"/>
          </a:p>
        </p:txBody>
      </p:sp>
    </p:spTree>
    <p:extLst>
      <p:ext uri="{BB962C8B-B14F-4D97-AF65-F5344CB8AC3E}">
        <p14:creationId xmlns:p14="http://schemas.microsoft.com/office/powerpoint/2010/main" val="22048022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 Questions</a:t>
            </a:r>
            <a:endParaRPr lang="en-US" dirty="0"/>
          </a:p>
        </p:txBody>
      </p:sp>
      <p:sp>
        <p:nvSpPr>
          <p:cNvPr id="3" name="Content Placeholder 2"/>
          <p:cNvSpPr>
            <a:spLocks noGrp="1"/>
          </p:cNvSpPr>
          <p:nvPr>
            <p:ph sz="quarter" idx="1"/>
          </p:nvPr>
        </p:nvSpPr>
        <p:spPr/>
        <p:txBody>
          <a:bodyPr/>
          <a:lstStyle/>
          <a:p>
            <a:r>
              <a:rPr lang="en-US" dirty="0" smtClean="0"/>
              <a:t>Has anyone seen or incorporated fall prevention interventions while out in their clinical rotations? If you have do you know which interventions were the most successful?</a:t>
            </a:r>
          </a:p>
          <a:p>
            <a:pPr marL="0" indent="0">
              <a:buNone/>
            </a:pPr>
            <a:endParaRPr lang="en-US" dirty="0" smtClean="0"/>
          </a:p>
          <a:p>
            <a:r>
              <a:rPr lang="en-US" dirty="0" smtClean="0"/>
              <a:t>How do we help other professionals and clients know that occupational therapists are an excellent fit for completing home assessments and working with individuals on fall prevent?</a:t>
            </a:r>
            <a:endParaRPr lang="en-US" dirty="0"/>
          </a:p>
        </p:txBody>
      </p:sp>
    </p:spTree>
    <p:extLst>
      <p:ext uri="{BB962C8B-B14F-4D97-AF65-F5344CB8AC3E}">
        <p14:creationId xmlns:p14="http://schemas.microsoft.com/office/powerpoint/2010/main" val="24227657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sz="quarter" idx="1"/>
          </p:nvPr>
        </p:nvSpPr>
        <p:spPr>
          <a:xfrm>
            <a:off x="612648" y="1600200"/>
            <a:ext cx="8153400" cy="4876800"/>
          </a:xfrm>
        </p:spPr>
        <p:txBody>
          <a:bodyPr>
            <a:normAutofit lnSpcReduction="10000"/>
          </a:bodyPr>
          <a:lstStyle/>
          <a:p>
            <a:r>
              <a:rPr lang="en-US" sz="2800" dirty="0"/>
              <a:t>Chase, C. A., Mann, K., Wasek, S., &amp; Arbesman, M. (2012). Systematic review of the effect of home modification and </a:t>
            </a:r>
            <a:r>
              <a:rPr lang="en-US" sz="2800" dirty="0" smtClean="0"/>
              <a:t>fall prevention </a:t>
            </a:r>
            <a:r>
              <a:rPr lang="en-US" sz="2800" dirty="0"/>
              <a:t>programs on falls and the performance of community-dwelling older adults. </a:t>
            </a:r>
            <a:r>
              <a:rPr lang="en-US" sz="2800" i="1" dirty="0"/>
              <a:t>American Journal </a:t>
            </a:r>
            <a:r>
              <a:rPr lang="en-US" sz="2800" i="1" dirty="0" smtClean="0"/>
              <a:t>of Occupational </a:t>
            </a:r>
            <a:r>
              <a:rPr lang="en-US" sz="2800" i="1" dirty="0"/>
              <a:t>Therapy, 66,</a:t>
            </a:r>
            <a:r>
              <a:rPr lang="en-US" sz="2800" dirty="0"/>
              <a:t> 284–291. </a:t>
            </a:r>
            <a:endParaRPr lang="en-US" sz="2800" dirty="0" smtClean="0"/>
          </a:p>
          <a:p>
            <a:pPr marL="0" indent="0">
              <a:buNone/>
            </a:pPr>
            <a:endParaRPr lang="en-US" sz="2800" dirty="0"/>
          </a:p>
          <a:p>
            <a:r>
              <a:rPr lang="en-US" sz="2800" dirty="0" smtClean="0"/>
              <a:t>Pynoos, J., Steinman, B. A., &amp; Nguyen, Anna. (2010). Environmental assessment and modification as fall-prevention strategies for older adults</a:t>
            </a:r>
            <a:r>
              <a:rPr lang="en-US" sz="2800" i="1" dirty="0" smtClean="0"/>
              <a:t>. Clinics in Geriatric Medicine, 26</a:t>
            </a:r>
            <a:r>
              <a:rPr lang="en-US" sz="2800" dirty="0" smtClean="0"/>
              <a:t>(</a:t>
            </a:r>
            <a:r>
              <a:rPr lang="en-US" sz="2800" i="1" dirty="0" smtClean="0"/>
              <a:t>4) </a:t>
            </a:r>
            <a:r>
              <a:rPr lang="en-US" sz="2800" dirty="0" smtClean="0"/>
              <a:t>633-644.   </a:t>
            </a:r>
            <a:endParaRPr lang="en-US" sz="2800" dirty="0"/>
          </a:p>
        </p:txBody>
      </p:sp>
    </p:spTree>
    <p:extLst>
      <p:ext uri="{BB962C8B-B14F-4D97-AF65-F5344CB8AC3E}">
        <p14:creationId xmlns:p14="http://schemas.microsoft.com/office/powerpoint/2010/main" val="247317446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1135</TotalTime>
  <Words>1913</Words>
  <Application>Microsoft Office PowerPoint</Application>
  <PresentationFormat>On-screen Show (4:3)</PresentationFormat>
  <Paragraphs>185</Paragraphs>
  <Slides>21</Slides>
  <Notes>3</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Median</vt:lpstr>
      <vt:lpstr>Environmental Modifications and  Fall Prevention in Older adults</vt:lpstr>
      <vt:lpstr>Article 1</vt:lpstr>
      <vt:lpstr>Article 1 Purpose</vt:lpstr>
      <vt:lpstr>Multifactorial Approaches</vt:lpstr>
      <vt:lpstr>Physical Activity</vt:lpstr>
      <vt:lpstr>Home Assessment and Home Modification</vt:lpstr>
      <vt:lpstr>Overall Findings</vt:lpstr>
      <vt:lpstr>Strengths</vt:lpstr>
      <vt:lpstr>Weaknesses</vt:lpstr>
      <vt:lpstr>Article 2</vt:lpstr>
      <vt:lpstr>Article 2 Purpose</vt:lpstr>
      <vt:lpstr>Article 2 Background Information</vt:lpstr>
      <vt:lpstr>Article 2  Background Information Continued</vt:lpstr>
      <vt:lpstr>Article 2 Key Findings</vt:lpstr>
      <vt:lpstr>Article 2 Key Findings</vt:lpstr>
      <vt:lpstr>Article 2 Key Findings</vt:lpstr>
      <vt:lpstr>Article 2 Key Findings</vt:lpstr>
      <vt:lpstr>Article 2  Summary</vt:lpstr>
      <vt:lpstr>Implications for Occupational Therapy Practice</vt:lpstr>
      <vt:lpstr>Discussion Questions</vt:lpstr>
      <vt:lpstr>References</vt:lpstr>
    </vt:vector>
  </TitlesOfParts>
  <Company>Creighton University - SPAHP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Systematic Review of the Effect of Home Modification and Fall Prevention Programs on Falls and the Performance of  Community-Dwelling Older Adults</dc:title>
  <dc:creator>Sara Samuelson</dc:creator>
  <cp:lastModifiedBy>EMC17453</cp:lastModifiedBy>
  <cp:revision>37</cp:revision>
  <cp:lastPrinted>2014-03-02T04:41:23Z</cp:lastPrinted>
  <dcterms:created xsi:type="dcterms:W3CDTF">2014-03-01T21:33:31Z</dcterms:created>
  <dcterms:modified xsi:type="dcterms:W3CDTF">2014-03-03T18:49:41Z</dcterms:modified>
</cp:coreProperties>
</file>